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1"/>
  </p:notesMasterIdLst>
  <p:sldIdLst>
    <p:sldId id="813" r:id="rId4"/>
    <p:sldId id="531" r:id="rId5"/>
    <p:sldId id="815" r:id="rId6"/>
    <p:sldId id="772" r:id="rId7"/>
    <p:sldId id="771" r:id="rId8"/>
    <p:sldId id="773" r:id="rId9"/>
    <p:sldId id="810" r:id="rId10"/>
    <p:sldId id="806" r:id="rId11"/>
    <p:sldId id="803" r:id="rId12"/>
    <p:sldId id="774" r:id="rId13"/>
    <p:sldId id="775" r:id="rId14"/>
    <p:sldId id="743" r:id="rId15"/>
    <p:sldId id="776" r:id="rId16"/>
    <p:sldId id="791" r:id="rId17"/>
    <p:sldId id="744" r:id="rId18"/>
    <p:sldId id="802" r:id="rId19"/>
    <p:sldId id="721" r:id="rId20"/>
    <p:sldId id="330" r:id="rId21"/>
    <p:sldId id="557" r:id="rId22"/>
    <p:sldId id="792" r:id="rId23"/>
    <p:sldId id="728" r:id="rId24"/>
    <p:sldId id="811" r:id="rId25"/>
    <p:sldId id="725" r:id="rId26"/>
    <p:sldId id="726" r:id="rId27"/>
    <p:sldId id="788" r:id="rId28"/>
    <p:sldId id="767" r:id="rId29"/>
    <p:sldId id="769" r:id="rId30"/>
    <p:sldId id="724" r:id="rId31"/>
    <p:sldId id="818" r:id="rId32"/>
    <p:sldId id="793" r:id="rId33"/>
    <p:sldId id="826" r:id="rId34"/>
    <p:sldId id="827" r:id="rId35"/>
    <p:sldId id="825" r:id="rId36"/>
    <p:sldId id="800" r:id="rId37"/>
    <p:sldId id="750" r:id="rId38"/>
    <p:sldId id="812" r:id="rId39"/>
    <p:sldId id="808"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1539" autoAdjust="0"/>
  </p:normalViewPr>
  <p:slideViewPr>
    <p:cSldViewPr>
      <p:cViewPr varScale="1">
        <p:scale>
          <a:sx n="104" d="100"/>
          <a:sy n="104" d="100"/>
        </p:scale>
        <p:origin x="1896" y="72"/>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ileshare1\central%20office%20shared\Finance\FY2022%20Budget\Comps\2020%20Revi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hare1\Central%20Office%20Shared\Finance\FY2025%20Budget\Presentations\Metrics%20for%20Presentations\2023%20Com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hare1\Central%20Office%20Shared\Finance\FY2025%20Budget\Presentations\Metrics%20for%20Presentations\2023%20Com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hare1\Central%20Office%20Shared\Finance\FY2024%20Budget\Presentations\Metrics%20for%20Presentations\2022%20Comp%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hare1\Central%20Office%20Shared\Finance\FY2025%20Budget\Presentations\Metrics%20for%20Presentations\2023%20Com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hare1\Central%20Office%20Shared\Finance\FY2025%20Budget\Presentations\Metrics%20for%20Presentations\2023%20Com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hare1\Central%20Office%20Shared\Finance\FY2025%20Budget\FY2025%20Original%20Budget\FY25%20Budget%20-%20Revenu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FY2020 PCSD Revenue Sources</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6350" cap="flat" cmpd="sng" algn="ctr">
      <a:noFill/>
      <a:prstDash val="solid"/>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b="1"/>
              <a:t>FY2023 Statewide Revenue Sources</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spPr>
            <a:ln>
              <a:solidFill>
                <a:schemeClr val="tx1">
                  <a:lumMod val="95000"/>
                  <a:lumOff val="5000"/>
                </a:schemeClr>
              </a:solidFill>
            </a:ln>
          </c:spPr>
          <c:dPt>
            <c:idx val="0"/>
            <c:bubble3D val="0"/>
            <c:spPr>
              <a:solidFill>
                <a:schemeClr val="accent1"/>
              </a:solidFill>
              <a:ln>
                <a:solidFill>
                  <a:schemeClr val="tx1">
                    <a:lumMod val="95000"/>
                    <a:lumOff val="5000"/>
                  </a:schemeClr>
                </a:solidFill>
              </a:ln>
              <a:effectLst/>
            </c:spPr>
            <c:extLst>
              <c:ext xmlns:c16="http://schemas.microsoft.com/office/drawing/2014/chart" uri="{C3380CC4-5D6E-409C-BE32-E72D297353CC}">
                <c16:uniqueId val="{00000001-9DEC-4E51-A848-314B54F427B3}"/>
              </c:ext>
            </c:extLst>
          </c:dPt>
          <c:dPt>
            <c:idx val="1"/>
            <c:bubble3D val="0"/>
            <c:spPr>
              <a:solidFill>
                <a:schemeClr val="accent3"/>
              </a:solidFill>
              <a:ln>
                <a:solidFill>
                  <a:schemeClr val="tx1">
                    <a:lumMod val="95000"/>
                    <a:lumOff val="5000"/>
                  </a:schemeClr>
                </a:solidFill>
              </a:ln>
              <a:effectLst/>
            </c:spPr>
            <c:extLst>
              <c:ext xmlns:c16="http://schemas.microsoft.com/office/drawing/2014/chart" uri="{C3380CC4-5D6E-409C-BE32-E72D297353CC}">
                <c16:uniqueId val="{00000003-9DEC-4E51-A848-314B54F427B3}"/>
              </c:ext>
            </c:extLst>
          </c:dPt>
          <c:dPt>
            <c:idx val="2"/>
            <c:bubble3D val="0"/>
            <c:spPr>
              <a:solidFill>
                <a:schemeClr val="accent5"/>
              </a:solidFill>
              <a:ln>
                <a:solidFill>
                  <a:schemeClr val="tx1">
                    <a:lumMod val="95000"/>
                    <a:lumOff val="5000"/>
                  </a:schemeClr>
                </a:solidFill>
              </a:ln>
              <a:effectLst/>
            </c:spPr>
            <c:extLst>
              <c:ext xmlns:c16="http://schemas.microsoft.com/office/drawing/2014/chart" uri="{C3380CC4-5D6E-409C-BE32-E72D297353CC}">
                <c16:uniqueId val="{00000005-9DEC-4E51-A848-314B54F427B3}"/>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'Rev Charts'!$AF$25:$AF$27</c:f>
              <c:strCache>
                <c:ptCount val="3"/>
                <c:pt idx="0">
                  <c:v>Local Revenue</c:v>
                </c:pt>
                <c:pt idx="1">
                  <c:v>State Revenue</c:v>
                </c:pt>
                <c:pt idx="2">
                  <c:v>Federal Revenue</c:v>
                </c:pt>
              </c:strCache>
            </c:strRef>
          </c:cat>
          <c:val>
            <c:numRef>
              <c:f>'Rev Charts'!$AG$25:$AG$27</c:f>
              <c:numCache>
                <c:formatCode>0%</c:formatCode>
                <c:ptCount val="3"/>
                <c:pt idx="0">
                  <c:v>0.42713505065008028</c:v>
                </c:pt>
                <c:pt idx="1">
                  <c:v>0.45280589953429945</c:v>
                </c:pt>
                <c:pt idx="2">
                  <c:v>0.12005904981561975</c:v>
                </c:pt>
              </c:numCache>
            </c:numRef>
          </c:val>
          <c:extLst>
            <c:ext xmlns:c16="http://schemas.microsoft.com/office/drawing/2014/chart" uri="{C3380CC4-5D6E-409C-BE32-E72D297353CC}">
              <c16:uniqueId val="{00000006-9DEC-4E51-A848-314B54F427B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round/>
    </a:ln>
    <a:effectLst/>
  </c:spPr>
  <c:txPr>
    <a:bodyPr/>
    <a:lstStyle/>
    <a:p>
      <a:pPr>
        <a:defRPr sz="1400" b="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FY2023 PCSD Revenue Sources</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spPr>
            <a:ln>
              <a:solidFill>
                <a:schemeClr val="tx1">
                  <a:lumMod val="95000"/>
                  <a:lumOff val="5000"/>
                </a:schemeClr>
              </a:solidFill>
            </a:ln>
          </c:spPr>
          <c:dPt>
            <c:idx val="0"/>
            <c:bubble3D val="0"/>
            <c:spPr>
              <a:solidFill>
                <a:schemeClr val="accent1"/>
              </a:solidFill>
              <a:ln>
                <a:solidFill>
                  <a:schemeClr val="tx1">
                    <a:lumMod val="95000"/>
                    <a:lumOff val="5000"/>
                  </a:schemeClr>
                </a:solidFill>
              </a:ln>
              <a:effectLst/>
            </c:spPr>
            <c:extLst>
              <c:ext xmlns:c16="http://schemas.microsoft.com/office/drawing/2014/chart" uri="{C3380CC4-5D6E-409C-BE32-E72D297353CC}">
                <c16:uniqueId val="{00000001-0486-4224-8AAC-BBC7D27F8200}"/>
              </c:ext>
            </c:extLst>
          </c:dPt>
          <c:dPt>
            <c:idx val="1"/>
            <c:bubble3D val="0"/>
            <c:spPr>
              <a:solidFill>
                <a:schemeClr val="accent3"/>
              </a:solidFill>
              <a:ln>
                <a:solidFill>
                  <a:schemeClr val="tx1">
                    <a:lumMod val="95000"/>
                    <a:lumOff val="5000"/>
                  </a:schemeClr>
                </a:solidFill>
              </a:ln>
              <a:effectLst/>
            </c:spPr>
            <c:extLst>
              <c:ext xmlns:c16="http://schemas.microsoft.com/office/drawing/2014/chart" uri="{C3380CC4-5D6E-409C-BE32-E72D297353CC}">
                <c16:uniqueId val="{00000003-0486-4224-8AAC-BBC7D27F8200}"/>
              </c:ext>
            </c:extLst>
          </c:dPt>
          <c:dPt>
            <c:idx val="2"/>
            <c:bubble3D val="0"/>
            <c:spPr>
              <a:solidFill>
                <a:schemeClr val="accent5"/>
              </a:solidFill>
              <a:ln>
                <a:solidFill>
                  <a:schemeClr val="tx1">
                    <a:lumMod val="95000"/>
                    <a:lumOff val="5000"/>
                  </a:schemeClr>
                </a:solidFill>
              </a:ln>
              <a:effectLst/>
            </c:spPr>
            <c:extLst>
              <c:ext xmlns:c16="http://schemas.microsoft.com/office/drawing/2014/chart" uri="{C3380CC4-5D6E-409C-BE32-E72D297353CC}">
                <c16:uniqueId val="{00000005-0486-4224-8AAC-BBC7D27F8200}"/>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'Rev Charts'!$AF$3:$AF$5</c:f>
              <c:strCache>
                <c:ptCount val="3"/>
                <c:pt idx="0">
                  <c:v>Local Revenue</c:v>
                </c:pt>
                <c:pt idx="1">
                  <c:v>State Revenue</c:v>
                </c:pt>
                <c:pt idx="2">
                  <c:v>Federal Revenue</c:v>
                </c:pt>
              </c:strCache>
            </c:strRef>
          </c:cat>
          <c:val>
            <c:numRef>
              <c:f>'Rev Charts'!$AG$3:$AG$5</c:f>
              <c:numCache>
                <c:formatCode>0%</c:formatCode>
                <c:ptCount val="3"/>
                <c:pt idx="0">
                  <c:v>0.35029746262324352</c:v>
                </c:pt>
                <c:pt idx="1">
                  <c:v>0.56705098816481869</c:v>
                </c:pt>
                <c:pt idx="2">
                  <c:v>8.2651549211937764E-2</c:v>
                </c:pt>
              </c:numCache>
            </c:numRef>
          </c:val>
          <c:extLst>
            <c:ext xmlns:c16="http://schemas.microsoft.com/office/drawing/2014/chart" uri="{C3380CC4-5D6E-409C-BE32-E72D297353CC}">
              <c16:uniqueId val="{00000006-0486-4224-8AAC-BBC7D27F8200}"/>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95000"/>
                  <a:lumOff val="5000"/>
                </a:schemeClr>
              </a:solidFill>
            </a:ln>
          </c:spPr>
          <c:dPt>
            <c:idx val="0"/>
            <c:bubble3D val="0"/>
            <c:spPr>
              <a:solidFill>
                <a:schemeClr val="accent1"/>
              </a:solidFill>
              <a:ln>
                <a:solidFill>
                  <a:schemeClr val="tx1">
                    <a:lumMod val="95000"/>
                    <a:lumOff val="5000"/>
                  </a:schemeClr>
                </a:solidFill>
              </a:ln>
              <a:effectLst/>
            </c:spPr>
            <c:extLst>
              <c:ext xmlns:c16="http://schemas.microsoft.com/office/drawing/2014/chart" uri="{C3380CC4-5D6E-409C-BE32-E72D297353CC}">
                <c16:uniqueId val="{00000001-F3E9-4F8A-AFF3-ADD542FB1A15}"/>
              </c:ext>
            </c:extLst>
          </c:dPt>
          <c:dPt>
            <c:idx val="1"/>
            <c:bubble3D val="0"/>
            <c:spPr>
              <a:solidFill>
                <a:schemeClr val="accent3"/>
              </a:solidFill>
              <a:ln>
                <a:solidFill>
                  <a:schemeClr val="tx1">
                    <a:lumMod val="95000"/>
                    <a:lumOff val="5000"/>
                  </a:schemeClr>
                </a:solidFill>
              </a:ln>
              <a:effectLst/>
            </c:spPr>
            <c:extLst>
              <c:ext xmlns:c16="http://schemas.microsoft.com/office/drawing/2014/chart" uri="{C3380CC4-5D6E-409C-BE32-E72D297353CC}">
                <c16:uniqueId val="{00000003-F3E9-4F8A-AFF3-ADD542FB1A15}"/>
              </c:ext>
            </c:extLst>
          </c:dPt>
          <c:dPt>
            <c:idx val="2"/>
            <c:bubble3D val="0"/>
            <c:spPr>
              <a:solidFill>
                <a:schemeClr val="accent5"/>
              </a:solidFill>
              <a:ln>
                <a:solidFill>
                  <a:schemeClr val="tx1">
                    <a:lumMod val="95000"/>
                    <a:lumOff val="5000"/>
                  </a:schemeClr>
                </a:solidFill>
              </a:ln>
              <a:effectLst/>
            </c:spPr>
            <c:extLst>
              <c:ext xmlns:c16="http://schemas.microsoft.com/office/drawing/2014/chart" uri="{C3380CC4-5D6E-409C-BE32-E72D297353CC}">
                <c16:uniqueId val="{00000005-F3E9-4F8A-AFF3-ADD542FB1A1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'Rev Charts'!$AE$3:$AE$5</c:f>
              <c:strCache>
                <c:ptCount val="3"/>
                <c:pt idx="0">
                  <c:v>Local Revenue</c:v>
                </c:pt>
                <c:pt idx="1">
                  <c:v>State Revenue</c:v>
                </c:pt>
                <c:pt idx="2">
                  <c:v>Federal Revenue</c:v>
                </c:pt>
              </c:strCache>
            </c:strRef>
          </c:cat>
          <c:val>
            <c:numRef>
              <c:f>'Rev Charts'!$AF$3:$AF$5</c:f>
              <c:numCache>
                <c:formatCode>0%</c:formatCode>
                <c:ptCount val="3"/>
                <c:pt idx="0">
                  <c:v>0.32873467720083732</c:v>
                </c:pt>
                <c:pt idx="1">
                  <c:v>0.58856729637484007</c:v>
                </c:pt>
                <c:pt idx="2">
                  <c:v>8.2698026424322627E-2</c:v>
                </c:pt>
              </c:numCache>
            </c:numRef>
          </c:val>
          <c:extLst>
            <c:ext xmlns:c16="http://schemas.microsoft.com/office/drawing/2014/chart" uri="{C3380CC4-5D6E-409C-BE32-E72D297353CC}">
              <c16:uniqueId val="{00000006-F3E9-4F8A-AFF3-ADD542FB1A1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95000"/>
                  <a:lumOff val="5000"/>
                </a:schemeClr>
              </a:solidFill>
            </a:ln>
          </c:spPr>
          <c:dPt>
            <c:idx val="0"/>
            <c:bubble3D val="0"/>
            <c:spPr>
              <a:solidFill>
                <a:schemeClr val="accent1"/>
              </a:solidFill>
              <a:ln>
                <a:solidFill>
                  <a:schemeClr val="tx1">
                    <a:lumMod val="95000"/>
                    <a:lumOff val="5000"/>
                  </a:schemeClr>
                </a:solidFill>
              </a:ln>
              <a:effectLst/>
            </c:spPr>
            <c:extLst>
              <c:ext xmlns:c16="http://schemas.microsoft.com/office/drawing/2014/chart" uri="{C3380CC4-5D6E-409C-BE32-E72D297353CC}">
                <c16:uniqueId val="{00000001-0F5E-4037-988C-F7389E00D5C2}"/>
              </c:ext>
            </c:extLst>
          </c:dPt>
          <c:dPt>
            <c:idx val="1"/>
            <c:bubble3D val="0"/>
            <c:spPr>
              <a:solidFill>
                <a:schemeClr val="accent3"/>
              </a:solidFill>
              <a:ln>
                <a:solidFill>
                  <a:schemeClr val="tx1">
                    <a:lumMod val="95000"/>
                    <a:lumOff val="5000"/>
                  </a:schemeClr>
                </a:solidFill>
              </a:ln>
              <a:effectLst/>
            </c:spPr>
            <c:extLst>
              <c:ext xmlns:c16="http://schemas.microsoft.com/office/drawing/2014/chart" uri="{C3380CC4-5D6E-409C-BE32-E72D297353CC}">
                <c16:uniqueId val="{00000003-0F5E-4037-988C-F7389E00D5C2}"/>
              </c:ext>
            </c:extLst>
          </c:dPt>
          <c:dPt>
            <c:idx val="2"/>
            <c:bubble3D val="0"/>
            <c:spPr>
              <a:solidFill>
                <a:schemeClr val="accent5"/>
              </a:solidFill>
              <a:ln>
                <a:solidFill>
                  <a:schemeClr val="tx1">
                    <a:lumMod val="95000"/>
                    <a:lumOff val="5000"/>
                  </a:schemeClr>
                </a:solidFill>
              </a:ln>
              <a:effectLst/>
            </c:spPr>
            <c:extLst>
              <c:ext xmlns:c16="http://schemas.microsoft.com/office/drawing/2014/chart" uri="{C3380CC4-5D6E-409C-BE32-E72D297353CC}">
                <c16:uniqueId val="{00000005-0F5E-4037-988C-F7389E00D5C2}"/>
              </c:ext>
            </c:extLst>
          </c:dPt>
          <c:dLbls>
            <c:dLbl>
              <c:idx val="1"/>
              <c:delete val="1"/>
              <c:extLst>
                <c:ext xmlns:c15="http://schemas.microsoft.com/office/drawing/2012/chart" uri="{CE6537A1-D6FC-4f65-9D91-7224C49458BB}"/>
                <c:ext xmlns:c16="http://schemas.microsoft.com/office/drawing/2014/chart" uri="{C3380CC4-5D6E-409C-BE32-E72D297353CC}">
                  <c16:uniqueId val="{00000003-0F5E-4037-988C-F7389E00D5C2}"/>
                </c:ext>
              </c:extLst>
            </c:dLbl>
            <c:dLbl>
              <c:idx val="2"/>
              <c:delete val="1"/>
              <c:extLst>
                <c:ext xmlns:c15="http://schemas.microsoft.com/office/drawing/2012/chart" uri="{CE6537A1-D6FC-4f65-9D91-7224C49458BB}"/>
                <c:ext xmlns:c16="http://schemas.microsoft.com/office/drawing/2014/chart" uri="{C3380CC4-5D6E-409C-BE32-E72D297353CC}">
                  <c16:uniqueId val="{00000005-0F5E-4037-988C-F7389E00D5C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'Rev Charts'!$AF$3:$AF$5</c:f>
              <c:strCache>
                <c:ptCount val="3"/>
                <c:pt idx="0">
                  <c:v>Local Revenue</c:v>
                </c:pt>
                <c:pt idx="1">
                  <c:v>State Revenue</c:v>
                </c:pt>
                <c:pt idx="2">
                  <c:v>Federal Revenue</c:v>
                </c:pt>
              </c:strCache>
            </c:strRef>
          </c:cat>
          <c:val>
            <c:numRef>
              <c:f>'Rev Charts'!$AG$3:$AG$5</c:f>
              <c:numCache>
                <c:formatCode>0%</c:formatCode>
                <c:ptCount val="3"/>
                <c:pt idx="0">
                  <c:v>0.35029746262324352</c:v>
                </c:pt>
                <c:pt idx="1">
                  <c:v>0.56705098816481869</c:v>
                </c:pt>
                <c:pt idx="2">
                  <c:v>8.2651549211937764E-2</c:v>
                </c:pt>
              </c:numCache>
            </c:numRef>
          </c:val>
          <c:extLst>
            <c:ext xmlns:c16="http://schemas.microsoft.com/office/drawing/2014/chart" uri="{C3380CC4-5D6E-409C-BE32-E72D297353CC}">
              <c16:uniqueId val="{00000006-0F5E-4037-988C-F7389E00D5C2}"/>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95000"/>
                  <a:lumOff val="5000"/>
                </a:schemeClr>
              </a:solidFill>
            </a:ln>
          </c:spPr>
          <c:dPt>
            <c:idx val="0"/>
            <c:bubble3D val="0"/>
            <c:spPr>
              <a:solidFill>
                <a:schemeClr val="accent1"/>
              </a:solidFill>
              <a:ln>
                <a:solidFill>
                  <a:schemeClr val="tx1">
                    <a:lumMod val="95000"/>
                    <a:lumOff val="5000"/>
                  </a:schemeClr>
                </a:solidFill>
              </a:ln>
              <a:effectLst/>
            </c:spPr>
            <c:extLst>
              <c:ext xmlns:c16="http://schemas.microsoft.com/office/drawing/2014/chart" uri="{C3380CC4-5D6E-409C-BE32-E72D297353CC}">
                <c16:uniqueId val="{00000001-AF35-4858-B116-68409DCA53F3}"/>
              </c:ext>
            </c:extLst>
          </c:dPt>
          <c:dPt>
            <c:idx val="1"/>
            <c:bubble3D val="0"/>
            <c:spPr>
              <a:solidFill>
                <a:schemeClr val="accent3"/>
              </a:solidFill>
              <a:ln>
                <a:solidFill>
                  <a:schemeClr val="tx1">
                    <a:lumMod val="95000"/>
                    <a:lumOff val="5000"/>
                  </a:schemeClr>
                </a:solidFill>
              </a:ln>
              <a:effectLst/>
            </c:spPr>
            <c:extLst>
              <c:ext xmlns:c16="http://schemas.microsoft.com/office/drawing/2014/chart" uri="{C3380CC4-5D6E-409C-BE32-E72D297353CC}">
                <c16:uniqueId val="{00000003-AF35-4858-B116-68409DCA53F3}"/>
              </c:ext>
            </c:extLst>
          </c:dPt>
          <c:dPt>
            <c:idx val="2"/>
            <c:bubble3D val="0"/>
            <c:spPr>
              <a:solidFill>
                <a:schemeClr val="accent5"/>
              </a:solidFill>
              <a:ln>
                <a:solidFill>
                  <a:schemeClr val="tx1">
                    <a:lumMod val="95000"/>
                    <a:lumOff val="5000"/>
                  </a:schemeClr>
                </a:solidFill>
              </a:ln>
              <a:effectLst/>
            </c:spPr>
            <c:extLst>
              <c:ext xmlns:c16="http://schemas.microsoft.com/office/drawing/2014/chart" uri="{C3380CC4-5D6E-409C-BE32-E72D297353CC}">
                <c16:uniqueId val="{00000005-AF35-4858-B116-68409DCA53F3}"/>
              </c:ext>
            </c:extLst>
          </c:dPt>
          <c:dLbls>
            <c:dLbl>
              <c:idx val="0"/>
              <c:delete val="1"/>
              <c:extLst>
                <c:ext xmlns:c15="http://schemas.microsoft.com/office/drawing/2012/chart" uri="{CE6537A1-D6FC-4f65-9D91-7224C49458BB}"/>
                <c:ext xmlns:c16="http://schemas.microsoft.com/office/drawing/2014/chart" uri="{C3380CC4-5D6E-409C-BE32-E72D297353CC}">
                  <c16:uniqueId val="{00000001-AF35-4858-B116-68409DCA53F3}"/>
                </c:ext>
              </c:extLst>
            </c:dLbl>
            <c:dLbl>
              <c:idx val="2"/>
              <c:delete val="1"/>
              <c:extLst>
                <c:ext xmlns:c15="http://schemas.microsoft.com/office/drawing/2012/chart" uri="{CE6537A1-D6FC-4f65-9D91-7224C49458BB}"/>
                <c:ext xmlns:c16="http://schemas.microsoft.com/office/drawing/2014/chart" uri="{C3380CC4-5D6E-409C-BE32-E72D297353CC}">
                  <c16:uniqueId val="{00000005-AF35-4858-B116-68409DCA53F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'Rev Charts'!$AF$3:$AF$5</c:f>
              <c:strCache>
                <c:ptCount val="3"/>
                <c:pt idx="0">
                  <c:v>Local Revenue</c:v>
                </c:pt>
                <c:pt idx="1">
                  <c:v>State Revenue</c:v>
                </c:pt>
                <c:pt idx="2">
                  <c:v>Federal Revenue</c:v>
                </c:pt>
              </c:strCache>
            </c:strRef>
          </c:cat>
          <c:val>
            <c:numRef>
              <c:f>'Rev Charts'!$AG$3:$AG$5</c:f>
              <c:numCache>
                <c:formatCode>0%</c:formatCode>
                <c:ptCount val="3"/>
                <c:pt idx="0">
                  <c:v>0.35029746262324352</c:v>
                </c:pt>
                <c:pt idx="1">
                  <c:v>0.56705098816481869</c:v>
                </c:pt>
                <c:pt idx="2">
                  <c:v>8.2651549211937764E-2</c:v>
                </c:pt>
              </c:numCache>
            </c:numRef>
          </c:val>
          <c:extLst>
            <c:ext xmlns:c16="http://schemas.microsoft.com/office/drawing/2014/chart" uri="{C3380CC4-5D6E-409C-BE32-E72D297353CC}">
              <c16:uniqueId val="{00000006-AF35-4858-B116-68409DCA53F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FY2023 Per-Pupil</a:t>
            </a:r>
            <a:r>
              <a:rPr lang="en-US" baseline="0"/>
              <a:t> EG </a:t>
            </a:r>
          </a:p>
          <a:p>
            <a:pPr>
              <a:defRPr/>
            </a:pPr>
            <a:r>
              <a:rPr lang="en-US" baseline="0"/>
              <a:t>Percentage </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'Austerity &amp; EG'!$N$62</c:f>
              <c:strCache>
                <c:ptCount val="1"/>
                <c:pt idx="0">
                  <c:v>Rev PP</c:v>
                </c:pt>
              </c:strCache>
            </c:strRef>
          </c:tx>
          <c:spPr>
            <a:solidFill>
              <a:schemeClr val="accent1"/>
            </a:solidFill>
            <a:ln>
              <a:noFill/>
            </a:ln>
            <a:effectLst/>
          </c:spPr>
          <c:invertIfNegative val="0"/>
          <c:cat>
            <c:strRef>
              <c:f>'Austerity &amp; EG'!$O$61:$P$61</c:f>
              <c:strCache>
                <c:ptCount val="2"/>
                <c:pt idx="0">
                  <c:v>PCSD</c:v>
                </c:pt>
                <c:pt idx="1">
                  <c:v>Statewide</c:v>
                </c:pt>
              </c:strCache>
            </c:strRef>
          </c:cat>
          <c:val>
            <c:numRef>
              <c:f>'Austerity &amp; EG'!$O$62:$P$62</c:f>
              <c:numCache>
                <c:formatCode>0%</c:formatCode>
                <c:ptCount val="2"/>
                <c:pt idx="0">
                  <c:v>0.93158917795475804</c:v>
                </c:pt>
                <c:pt idx="1">
                  <c:v>0.97344358240701612</c:v>
                </c:pt>
              </c:numCache>
            </c:numRef>
          </c:val>
          <c:extLst>
            <c:ext xmlns:c16="http://schemas.microsoft.com/office/drawing/2014/chart" uri="{C3380CC4-5D6E-409C-BE32-E72D297353CC}">
              <c16:uniqueId val="{00000000-1203-447C-85F0-AEF23B5CDBE6}"/>
            </c:ext>
          </c:extLst>
        </c:ser>
        <c:ser>
          <c:idx val="1"/>
          <c:order val="1"/>
          <c:tx>
            <c:strRef>
              <c:f>'Austerity &amp; EG'!$N$63</c:f>
              <c:strCache>
                <c:ptCount val="1"/>
                <c:pt idx="0">
                  <c:v>EG PP</c:v>
                </c:pt>
              </c:strCache>
            </c:strRef>
          </c:tx>
          <c:spPr>
            <a:solidFill>
              <a:schemeClr val="accent2"/>
            </a:solidFill>
            <a:ln>
              <a:noFill/>
            </a:ln>
            <a:effectLst/>
          </c:spPr>
          <c:invertIfNegative val="0"/>
          <c:dLbls>
            <c:dLbl>
              <c:idx val="0"/>
              <c:layout>
                <c:manualLayout>
                  <c:x val="-0.17441418867333555"/>
                  <c:y val="-2.4551491096187865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03-447C-85F0-AEF23B5CDBE6}"/>
                </c:ext>
              </c:extLst>
            </c:dLbl>
            <c:dLbl>
              <c:idx val="1"/>
              <c:layout>
                <c:manualLayout>
                  <c:x val="-0.15786008391571887"/>
                  <c:y val="1.717227335867723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03-447C-85F0-AEF23B5CDB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'Austerity &amp; EG'!$O$61:$P$61</c:f>
              <c:strCache>
                <c:ptCount val="2"/>
                <c:pt idx="0">
                  <c:v>PCSD</c:v>
                </c:pt>
                <c:pt idx="1">
                  <c:v>Statewide</c:v>
                </c:pt>
              </c:strCache>
            </c:strRef>
          </c:cat>
          <c:val>
            <c:numRef>
              <c:f>'Austerity &amp; EG'!$O$63:$P$63</c:f>
              <c:numCache>
                <c:formatCode>0%</c:formatCode>
                <c:ptCount val="2"/>
                <c:pt idx="0">
                  <c:v>6.8410822045241917E-2</c:v>
                </c:pt>
                <c:pt idx="1">
                  <c:v>2.6556417592983834E-2</c:v>
                </c:pt>
              </c:numCache>
            </c:numRef>
          </c:val>
          <c:extLst>
            <c:ext xmlns:c16="http://schemas.microsoft.com/office/drawing/2014/chart" uri="{C3380CC4-5D6E-409C-BE32-E72D297353CC}">
              <c16:uniqueId val="{00000003-1203-447C-85F0-AEF23B5CDBE6}"/>
            </c:ext>
          </c:extLst>
        </c:ser>
        <c:dLbls>
          <c:showLegendKey val="0"/>
          <c:showVal val="0"/>
          <c:showCatName val="0"/>
          <c:showSerName val="0"/>
          <c:showPercent val="0"/>
          <c:showBubbleSize val="0"/>
        </c:dLbls>
        <c:gapWidth val="75"/>
        <c:overlap val="100"/>
        <c:axId val="806908568"/>
        <c:axId val="806907256"/>
      </c:barChart>
      <c:catAx>
        <c:axId val="806908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907256"/>
        <c:crosses val="autoZero"/>
        <c:auto val="1"/>
        <c:lblAlgn val="ctr"/>
        <c:lblOffset val="100"/>
        <c:noMultiLvlLbl val="0"/>
      </c:catAx>
      <c:valAx>
        <c:axId val="80690725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908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0" tIns="46241" rIns="92480" bIns="46241"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0" tIns="46241" rIns="92480" bIns="46241" rtlCol="0"/>
          <a:lstStyle>
            <a:lvl1pPr algn="r">
              <a:defRPr sz="1200"/>
            </a:lvl1pPr>
          </a:lstStyle>
          <a:p>
            <a:fld id="{D499C1BB-0018-4F91-BF83-7408753661FD}" type="datetimeFigureOut">
              <a:rPr lang="en-US" smtClean="0"/>
              <a:pPr/>
              <a:t>3/20/2024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0" tIns="46241" rIns="92480"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0" tIns="46241" rIns="92480" bIns="462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80" tIns="46241" rIns="92480"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0" tIns="46241" rIns="92480" bIns="46241" rtlCol="0" anchor="b"/>
          <a:lstStyle>
            <a:lvl1pPr algn="r">
              <a:defRPr sz="1200"/>
            </a:lvl1pPr>
          </a:lstStyle>
          <a:p>
            <a:fld id="{F87CD2B5-3E30-4A7D-A75B-223A7BDDAE6F}" type="slidenum">
              <a:rPr lang="en-US" smtClean="0"/>
              <a:pPr/>
              <a:t>‹#›</a:t>
            </a:fld>
            <a:endParaRPr lang="en-US" dirty="0"/>
          </a:p>
        </p:txBody>
      </p:sp>
    </p:spTree>
    <p:extLst>
      <p:ext uri="{BB962C8B-B14F-4D97-AF65-F5344CB8AC3E}">
        <p14:creationId xmlns:p14="http://schemas.microsoft.com/office/powerpoint/2010/main" val="143158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pPr/>
              <a:t>1</a:t>
            </a:fld>
            <a:endParaRPr lang="en-US" dirty="0"/>
          </a:p>
        </p:txBody>
      </p:sp>
    </p:spTree>
    <p:extLst>
      <p:ext uri="{BB962C8B-B14F-4D97-AF65-F5344CB8AC3E}">
        <p14:creationId xmlns:p14="http://schemas.microsoft.com/office/powerpoint/2010/main" val="257451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269718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14006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221266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82886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3" y="9198639"/>
            <a:ext cx="6722352" cy="48422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2357" y="9198639"/>
            <a:ext cx="745200" cy="484226"/>
          </a:xfrm>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38236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97613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187856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26834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128931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405623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1"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9" y="8772668"/>
            <a:ext cx="693399" cy="461804"/>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50021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3" y="9198639"/>
            <a:ext cx="6722352" cy="48422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2357" y="9198639"/>
            <a:ext cx="745200" cy="484226"/>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95828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258833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300486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89239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296839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89">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87774"/>
            <a:ext cx="6257927" cy="462599"/>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7926" y="8787774"/>
            <a:ext cx="693717" cy="462599"/>
          </a:xfrm>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3370796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8845774"/>
            <a:ext cx="6336152" cy="465653"/>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6152" y="8845774"/>
            <a:ext cx="702388" cy="465653"/>
          </a:xfrm>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1373053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26064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4104136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117178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3" y="9198639"/>
            <a:ext cx="6722352" cy="48422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2357" y="9198639"/>
            <a:ext cx="745200" cy="484226"/>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736210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3" y="9198639"/>
            <a:ext cx="6722352" cy="48422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722357" y="9198639"/>
            <a:ext cx="745200" cy="484226"/>
          </a:xfrm>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893780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3585166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1576645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33</a:t>
            </a:fld>
            <a:endParaRPr lang="en-US" dirty="0"/>
          </a:p>
        </p:txBody>
      </p:sp>
    </p:spTree>
    <p:extLst>
      <p:ext uri="{BB962C8B-B14F-4D97-AF65-F5344CB8AC3E}">
        <p14:creationId xmlns:p14="http://schemas.microsoft.com/office/powerpoint/2010/main" val="1266378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1"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9" y="8772668"/>
            <a:ext cx="693399" cy="461804"/>
          </a:xfrm>
        </p:spPr>
        <p:txBody>
          <a:bodyPr/>
          <a:lstStyle/>
          <a:p>
            <a:fld id="{EC87E0CF-87F6-4B58-B8B8-DCAB2DAAF3CA}" type="slidenum">
              <a:rPr lang="en-US" smtClean="0"/>
              <a:pPr/>
              <a:t>34</a:t>
            </a:fld>
            <a:endParaRPr lang="en-US" dirty="0"/>
          </a:p>
        </p:txBody>
      </p:sp>
    </p:spTree>
    <p:extLst>
      <p:ext uri="{BB962C8B-B14F-4D97-AF65-F5344CB8AC3E}">
        <p14:creationId xmlns:p14="http://schemas.microsoft.com/office/powerpoint/2010/main" val="327860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567908"/>
            <a:ext cx="6038919" cy="45102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38925" y="8567908"/>
            <a:ext cx="669438" cy="451025"/>
          </a:xfrm>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val="2402826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567908"/>
            <a:ext cx="6038919" cy="45102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38925" y="8567908"/>
            <a:ext cx="669438" cy="451025"/>
          </a:xfrm>
        </p:spPr>
        <p:txBody>
          <a:bodyPr/>
          <a:lstStyle/>
          <a:p>
            <a:fld id="{EC87E0CF-87F6-4B58-B8B8-DCAB2DAAF3CA}" type="slidenum">
              <a:rPr lang="en-US" smtClean="0"/>
              <a:pPr/>
              <a:t>36</a:t>
            </a:fld>
            <a:endParaRPr lang="en-US" dirty="0"/>
          </a:p>
        </p:txBody>
      </p:sp>
    </p:spTree>
    <p:extLst>
      <p:ext uri="{BB962C8B-B14F-4D97-AF65-F5344CB8AC3E}">
        <p14:creationId xmlns:p14="http://schemas.microsoft.com/office/powerpoint/2010/main" val="74731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37</a:t>
            </a:fld>
            <a:endParaRPr lang="en-US" dirty="0"/>
          </a:p>
        </p:txBody>
      </p:sp>
    </p:spTree>
    <p:extLst>
      <p:ext uri="{BB962C8B-B14F-4D97-AF65-F5344CB8AC3E}">
        <p14:creationId xmlns:p14="http://schemas.microsoft.com/office/powerpoint/2010/main" val="405187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3825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406">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8603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72184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0" y="9211301"/>
            <a:ext cx="6672072" cy="48489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672073" y="9211301"/>
            <a:ext cx="739625" cy="484895"/>
          </a:xfrm>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10716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85764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3/20/2024 8:51 AM</a:t>
            </a:fld>
            <a:endParaRPr lang="en-US" dirty="0"/>
          </a:p>
        </p:txBody>
      </p:sp>
      <p:sp>
        <p:nvSpPr>
          <p:cNvPr id="6" name="Footer Placeholder 5"/>
          <p:cNvSpPr>
            <a:spLocks noGrp="1"/>
          </p:cNvSpPr>
          <p:nvPr>
            <p:ph type="ftr" sz="quarter" idx="12"/>
          </p:nvPr>
        </p:nvSpPr>
        <p:spPr>
          <a:xfrm>
            <a:off x="2" y="8772668"/>
            <a:ext cx="6255068" cy="46180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5067" y="8772668"/>
            <a:ext cx="693400" cy="461804"/>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36355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9.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piece of paper with a pencil laying on top">
            <a:extLst>
              <a:ext uri="{FF2B5EF4-FFF2-40B4-BE49-F238E27FC236}">
                <a16:creationId xmlns:a16="http://schemas.microsoft.com/office/drawing/2014/main" id="{33445429-6825-44EF-B491-BE4F6E06A9ED}"/>
              </a:ext>
            </a:extLst>
          </p:cNvPr>
          <p:cNvPicPr>
            <a:picLocks noChangeAspect="1"/>
          </p:cNvPicPr>
          <p:nvPr/>
        </p:nvPicPr>
        <p:blipFill rotWithShape="1">
          <a:blip r:embed="rId3" cstate="print">
            <a:alphaModFix amt="3500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567" y="0"/>
            <a:ext cx="9144000" cy="5994050"/>
          </a:xfrm>
          <a:prstGeom prst="rect">
            <a:avLst/>
          </a:prstGeom>
        </p:spPr>
      </p:pic>
      <p:sp>
        <p:nvSpPr>
          <p:cNvPr id="6" name="Rectangle 6"/>
          <p:cNvSpPr txBox="1">
            <a:spLocks noChangeArrowheads="1"/>
          </p:cNvSpPr>
          <p:nvPr/>
        </p:nvSpPr>
        <p:spPr>
          <a:xfrm>
            <a:off x="3905705" y="1933557"/>
            <a:ext cx="4589519" cy="2366230"/>
          </a:xfrm>
          <a:prstGeom prst="rect">
            <a:avLst/>
          </a:prstGeom>
        </p:spPr>
        <p:txBody>
          <a:bodyPr vert="horz" lIns="0" tIns="0" rIns="0" bIns="0" rtlCol="0">
            <a:noAutofit/>
          </a:bodyPr>
          <a:lstStyle/>
          <a:p>
            <a:pPr marL="342900" lvl="0" indent="-342900" algn="ctr" defTabSz="914363">
              <a:lnSpc>
                <a:spcPct val="90000"/>
              </a:lnSpc>
              <a:defRPr/>
            </a:pPr>
            <a:r>
              <a:rPr lang="en-US" sz="2000" b="1" u="sng" dirty="0"/>
              <a:t>Agenda</a:t>
            </a:r>
          </a:p>
          <a:p>
            <a:pPr marL="342900" lvl="0" indent="-342900" defTabSz="914363">
              <a:lnSpc>
                <a:spcPct val="90000"/>
              </a:lnSpc>
              <a:defRPr/>
            </a:pPr>
            <a:endParaRPr lang="en-US" sz="800" dirty="0"/>
          </a:p>
          <a:p>
            <a:pPr marL="342900" indent="-342900" defTabSz="914363">
              <a:lnSpc>
                <a:spcPct val="90000"/>
              </a:lnSpc>
              <a:buFont typeface="+mj-lt"/>
              <a:buAutoNum type="arabicPeriod"/>
              <a:defRPr/>
            </a:pPr>
            <a:r>
              <a:rPr lang="en-US" sz="2000" dirty="0"/>
              <a:t>2025 Budget Roadmap</a:t>
            </a:r>
          </a:p>
          <a:p>
            <a:pPr marL="342900" indent="-342900" defTabSz="914363">
              <a:lnSpc>
                <a:spcPct val="90000"/>
              </a:lnSpc>
              <a:buFont typeface="+mj-lt"/>
              <a:buAutoNum type="arabicPeriod"/>
              <a:defRPr/>
            </a:pPr>
            <a:r>
              <a:rPr lang="en-US" sz="2000" dirty="0"/>
              <a:t>Factors Influencing Budget Decisions: </a:t>
            </a:r>
          </a:p>
          <a:p>
            <a:pPr marL="800100" lvl="1" indent="-342900" defTabSz="914363">
              <a:lnSpc>
                <a:spcPct val="90000"/>
              </a:lnSpc>
              <a:buFont typeface="Arial" panose="020B0604020202020204" pitchFamily="34" charset="0"/>
              <a:buChar char="•"/>
              <a:defRPr/>
            </a:pPr>
            <a:r>
              <a:rPr lang="en-US" sz="2000" dirty="0"/>
              <a:t>Demographic and Economic Factors</a:t>
            </a:r>
          </a:p>
          <a:p>
            <a:pPr marL="800100" lvl="1" indent="-342900" defTabSz="914363">
              <a:lnSpc>
                <a:spcPct val="90000"/>
              </a:lnSpc>
              <a:buFont typeface="Arial" panose="020B0604020202020204" pitchFamily="34" charset="0"/>
              <a:buChar char="•"/>
              <a:defRPr/>
            </a:pPr>
            <a:r>
              <a:rPr lang="en-US" sz="2000" dirty="0"/>
              <a:t>Enrollment Factors</a:t>
            </a:r>
          </a:p>
          <a:p>
            <a:pPr marL="800100" lvl="1" indent="-342900" defTabSz="914363">
              <a:lnSpc>
                <a:spcPct val="90000"/>
              </a:lnSpc>
              <a:buFont typeface="Arial" panose="020B0604020202020204" pitchFamily="34" charset="0"/>
              <a:buChar char="•"/>
              <a:defRPr/>
            </a:pPr>
            <a:r>
              <a:rPr lang="en-US" sz="2000" dirty="0"/>
              <a:t>Funding Factors</a:t>
            </a:r>
          </a:p>
          <a:p>
            <a:pPr marL="800100" lvl="1" indent="-342900" defTabSz="914363">
              <a:lnSpc>
                <a:spcPct val="90000"/>
              </a:lnSpc>
              <a:buFont typeface="Arial" panose="020B0604020202020204" pitchFamily="34" charset="0"/>
              <a:buChar char="•"/>
              <a:defRPr/>
            </a:pPr>
            <a:r>
              <a:rPr lang="en-US" sz="2000" dirty="0"/>
              <a:t>Legislative Factors</a:t>
            </a:r>
          </a:p>
          <a:p>
            <a:pPr marL="342900" indent="-342900" defTabSz="914363">
              <a:lnSpc>
                <a:spcPct val="90000"/>
              </a:lnSpc>
              <a:buFont typeface="+mj-lt"/>
              <a:buAutoNum type="arabicPeriod"/>
              <a:defRPr/>
            </a:pPr>
            <a:endParaRPr lang="en-US" sz="800" dirty="0"/>
          </a:p>
          <a:p>
            <a:pPr defTabSz="914363">
              <a:lnSpc>
                <a:spcPct val="90000"/>
              </a:lnSpc>
              <a:defRPr/>
            </a:pPr>
            <a:r>
              <a:rPr lang="en-US" sz="2000" dirty="0"/>
              <a:t>Appendix</a:t>
            </a:r>
          </a:p>
          <a:p>
            <a:pPr defTabSz="914363">
              <a:lnSpc>
                <a:spcPct val="90000"/>
              </a:lnSpc>
              <a:defRPr/>
            </a:pPr>
            <a:endParaRPr lang="en-US" sz="2000" dirty="0"/>
          </a:p>
          <a:p>
            <a:pPr marL="342900" indent="-342900" defTabSz="914363">
              <a:lnSpc>
                <a:spcPct val="90000"/>
              </a:lnSpc>
              <a:buFont typeface="+mj-lt"/>
              <a:buAutoNum type="arabicPeriod"/>
              <a:defRPr/>
            </a:pPr>
            <a:endParaRPr lang="en-US" sz="2000" i="1" dirty="0"/>
          </a:p>
          <a:p>
            <a:pPr lvl="0" defTabSz="914363">
              <a:lnSpc>
                <a:spcPct val="90000"/>
              </a:lnSpc>
              <a:defRPr/>
            </a:pP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76" y="1901859"/>
            <a:ext cx="2561769" cy="20414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19" y="4724400"/>
            <a:ext cx="1533803" cy="15338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740613"/>
            <a:ext cx="1324431" cy="132443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980" y="4451967"/>
            <a:ext cx="1952266" cy="195226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725" y="4815596"/>
            <a:ext cx="1260158" cy="126015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817" y="4563940"/>
            <a:ext cx="1713736" cy="1713736"/>
          </a:xfrm>
          <a:prstGeom prst="rect">
            <a:avLst/>
          </a:prstGeom>
        </p:spPr>
      </p:pic>
      <p:sp>
        <p:nvSpPr>
          <p:cNvPr id="16" name="TextBox 15">
            <a:extLst>
              <a:ext uri="{FF2B5EF4-FFF2-40B4-BE49-F238E27FC236}">
                <a16:creationId xmlns:a16="http://schemas.microsoft.com/office/drawing/2014/main" id="{C8E607A5-8619-41ED-9C6F-0821649E5AAB}"/>
              </a:ext>
            </a:extLst>
          </p:cNvPr>
          <p:cNvSpPr txBox="1"/>
          <p:nvPr/>
        </p:nvSpPr>
        <p:spPr>
          <a:xfrm>
            <a:off x="686876" y="3943267"/>
            <a:ext cx="2489094" cy="369332"/>
          </a:xfrm>
          <a:prstGeom prst="rect">
            <a:avLst/>
          </a:prstGeom>
          <a:noFill/>
        </p:spPr>
        <p:txBody>
          <a:bodyPr wrap="square" rtlCol="0">
            <a:spAutoFit/>
          </a:bodyPr>
          <a:lstStyle/>
          <a:p>
            <a:r>
              <a:rPr lang="en-US" dirty="0"/>
              <a:t>Engage. Inspire. Prepare.</a:t>
            </a:r>
          </a:p>
        </p:txBody>
      </p:sp>
      <p:sp>
        <p:nvSpPr>
          <p:cNvPr id="18" name="Title 1">
            <a:extLst>
              <a:ext uri="{FF2B5EF4-FFF2-40B4-BE49-F238E27FC236}">
                <a16:creationId xmlns:a16="http://schemas.microsoft.com/office/drawing/2014/main" id="{79689D29-C735-4E6F-914E-18165293F262}"/>
              </a:ext>
            </a:extLst>
          </p:cNvPr>
          <p:cNvSpPr txBox="1">
            <a:spLocks/>
          </p:cNvSpPr>
          <p:nvPr/>
        </p:nvSpPr>
        <p:spPr>
          <a:xfrm>
            <a:off x="571500" y="277830"/>
            <a:ext cx="8000999" cy="1410022"/>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b="1" dirty="0"/>
              <a:t>FY2025 Budget Planning:</a:t>
            </a:r>
            <a:br>
              <a:rPr lang="en-US" sz="3200" b="1" dirty="0"/>
            </a:br>
            <a:r>
              <a:rPr lang="en-US" sz="4400" b="1" dirty="0"/>
              <a:t>Budget Foundation (Primer)</a:t>
            </a:r>
            <a:endParaRPr lang="en-US" b="1" dirty="0"/>
          </a:p>
        </p:txBody>
      </p:sp>
      <p:sp>
        <p:nvSpPr>
          <p:cNvPr id="19" name="Title 1">
            <a:extLst>
              <a:ext uri="{FF2B5EF4-FFF2-40B4-BE49-F238E27FC236}">
                <a16:creationId xmlns:a16="http://schemas.microsoft.com/office/drawing/2014/main" id="{0E64B7A4-598A-499C-A559-7AC7A460EF5B}"/>
              </a:ext>
            </a:extLst>
          </p:cNvPr>
          <p:cNvSpPr txBox="1">
            <a:spLocks/>
          </p:cNvSpPr>
          <p:nvPr/>
        </p:nvSpPr>
        <p:spPr>
          <a:xfrm>
            <a:off x="6091440" y="6248400"/>
            <a:ext cx="2805113" cy="6096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r"/>
            <a:r>
              <a:rPr lang="en-US" sz="2800" spc="0" dirty="0">
                <a:solidFill>
                  <a:schemeClr val="bg1"/>
                </a:solidFill>
              </a:rPr>
              <a:t>March 13, 2024</a:t>
            </a:r>
          </a:p>
        </p:txBody>
      </p:sp>
      <p:sp>
        <p:nvSpPr>
          <p:cNvPr id="21" name="Title 1">
            <a:extLst>
              <a:ext uri="{FF2B5EF4-FFF2-40B4-BE49-F238E27FC236}">
                <a16:creationId xmlns:a16="http://schemas.microsoft.com/office/drawing/2014/main" id="{0AAE24C7-828B-4B42-839B-7C1321D4B0B9}"/>
              </a:ext>
            </a:extLst>
          </p:cNvPr>
          <p:cNvSpPr txBox="1">
            <a:spLocks/>
          </p:cNvSpPr>
          <p:nvPr/>
        </p:nvSpPr>
        <p:spPr>
          <a:xfrm>
            <a:off x="78457" y="6215184"/>
            <a:ext cx="4112543" cy="6096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1400" spc="0" dirty="0">
                <a:solidFill>
                  <a:schemeClr val="bg1"/>
                </a:solidFill>
              </a:rPr>
              <a:t>Version 4.0</a:t>
            </a:r>
          </a:p>
          <a:p>
            <a:r>
              <a:rPr lang="en-US" sz="1400" spc="0" dirty="0">
                <a:solidFill>
                  <a:schemeClr val="bg1"/>
                </a:solidFill>
              </a:rPr>
              <a:t>Based on the most current data available </a:t>
            </a:r>
          </a:p>
        </p:txBody>
      </p:sp>
    </p:spTree>
    <p:extLst>
      <p:ext uri="{BB962C8B-B14F-4D97-AF65-F5344CB8AC3E}">
        <p14:creationId xmlns:p14="http://schemas.microsoft.com/office/powerpoint/2010/main" val="10699760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Population Growth and School-Age Children</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TextBox 6"/>
          <p:cNvSpPr txBox="1"/>
          <p:nvPr/>
        </p:nvSpPr>
        <p:spPr>
          <a:xfrm>
            <a:off x="17834" y="5668480"/>
            <a:ext cx="5257800" cy="507831"/>
          </a:xfrm>
          <a:prstGeom prst="rect">
            <a:avLst/>
          </a:prstGeom>
          <a:noFill/>
        </p:spPr>
        <p:txBody>
          <a:bodyPr wrap="square" rtlCol="0">
            <a:spAutoFit/>
          </a:bodyPr>
          <a:lstStyle/>
          <a:p>
            <a:r>
              <a:rPr lang="en-US" sz="900" dirty="0"/>
              <a:t>Source: http://www.census.gov/quickfacts on 1.24.24</a:t>
            </a:r>
          </a:p>
          <a:p>
            <a:r>
              <a:rPr lang="en-US" sz="900" dirty="0"/>
              <a:t>Large Districts are districts with &gt;10,000 FTE  </a:t>
            </a:r>
          </a:p>
          <a:p>
            <a:endParaRPr lang="en-US" sz="900" dirty="0"/>
          </a:p>
        </p:txBody>
      </p:sp>
      <p:sp>
        <p:nvSpPr>
          <p:cNvPr id="4" name="TextBox 3">
            <a:extLst>
              <a:ext uri="{FF2B5EF4-FFF2-40B4-BE49-F238E27FC236}">
                <a16:creationId xmlns:a16="http://schemas.microsoft.com/office/drawing/2014/main" id="{6EA8CCAA-72A5-4843-A9F7-7B33D0596E53}"/>
              </a:ext>
            </a:extLst>
          </p:cNvPr>
          <p:cNvSpPr txBox="1"/>
          <p:nvPr/>
        </p:nvSpPr>
        <p:spPr>
          <a:xfrm>
            <a:off x="304800" y="320082"/>
            <a:ext cx="2439805" cy="4955203"/>
          </a:xfrm>
          <a:prstGeom prst="rect">
            <a:avLst/>
          </a:prstGeom>
          <a:noFill/>
        </p:spPr>
        <p:txBody>
          <a:bodyPr wrap="square" rtlCol="0">
            <a:spAutoFit/>
          </a:bodyPr>
          <a:lstStyle/>
          <a:p>
            <a:r>
              <a:rPr lang="en-US" b="1" u="sng" dirty="0"/>
              <a:t>Population Growth</a:t>
            </a:r>
            <a:r>
              <a:rPr lang="en-US" b="1" dirty="0"/>
              <a:t>.</a:t>
            </a:r>
            <a:r>
              <a:rPr lang="en-US" dirty="0"/>
              <a:t>  Paulding County is one of the fastest growing counties in Georgia. </a:t>
            </a:r>
          </a:p>
          <a:p>
            <a:endParaRPr lang="en-US" sz="1000" b="1" u="sng" dirty="0"/>
          </a:p>
          <a:p>
            <a:r>
              <a:rPr lang="en-US" b="1" u="sng" dirty="0"/>
              <a:t>School-age Children</a:t>
            </a:r>
            <a:r>
              <a:rPr lang="en-US" b="1" dirty="0"/>
              <a:t>.</a:t>
            </a:r>
            <a:r>
              <a:rPr lang="en-US" dirty="0"/>
              <a:t>  Tax digest issues are exacerbated by the high number of school-age children per household in Paulding County, as there is not a correlating increase in local funding, which is based on property tax values not the number of school-age children living in the home.</a:t>
            </a:r>
          </a:p>
        </p:txBody>
      </p:sp>
      <p:sp>
        <p:nvSpPr>
          <p:cNvPr id="8" name="TextBox 7">
            <a:extLst>
              <a:ext uri="{FF2B5EF4-FFF2-40B4-BE49-F238E27FC236}">
                <a16:creationId xmlns:a16="http://schemas.microsoft.com/office/drawing/2014/main" id="{DBF3D211-6522-41F5-87DC-19C454505F13}"/>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2022</a:t>
            </a:r>
          </a:p>
        </p:txBody>
      </p:sp>
      <p:pic>
        <p:nvPicPr>
          <p:cNvPr id="5" name="Picture 4">
            <a:extLst>
              <a:ext uri="{FF2B5EF4-FFF2-40B4-BE49-F238E27FC236}">
                <a16:creationId xmlns:a16="http://schemas.microsoft.com/office/drawing/2014/main" id="{2252A929-B6B8-AA30-E1AE-714CFCD2449E}"/>
              </a:ext>
            </a:extLst>
          </p:cNvPr>
          <p:cNvPicPr>
            <a:picLocks noChangeAspect="1"/>
          </p:cNvPicPr>
          <p:nvPr/>
        </p:nvPicPr>
        <p:blipFill>
          <a:blip r:embed="rId3"/>
          <a:stretch>
            <a:fillRect/>
          </a:stretch>
        </p:blipFill>
        <p:spPr>
          <a:xfrm>
            <a:off x="3485752" y="285784"/>
            <a:ext cx="5145517" cy="3127052"/>
          </a:xfrm>
          <a:prstGeom prst="rect">
            <a:avLst/>
          </a:prstGeom>
        </p:spPr>
      </p:pic>
      <p:pic>
        <p:nvPicPr>
          <p:cNvPr id="6" name="Picture 5">
            <a:extLst>
              <a:ext uri="{FF2B5EF4-FFF2-40B4-BE49-F238E27FC236}">
                <a16:creationId xmlns:a16="http://schemas.microsoft.com/office/drawing/2014/main" id="{39EB95FF-DAED-4953-56E5-CC131BBE7C25}"/>
              </a:ext>
            </a:extLst>
          </p:cNvPr>
          <p:cNvPicPr>
            <a:picLocks noChangeAspect="1"/>
          </p:cNvPicPr>
          <p:nvPr/>
        </p:nvPicPr>
        <p:blipFill>
          <a:blip r:embed="rId4"/>
          <a:stretch>
            <a:fillRect/>
          </a:stretch>
        </p:blipFill>
        <p:spPr>
          <a:xfrm>
            <a:off x="2672598" y="3529032"/>
            <a:ext cx="6339784" cy="2196855"/>
          </a:xfrm>
          <a:prstGeom prst="rect">
            <a:avLst/>
          </a:prstGeom>
        </p:spPr>
      </p:pic>
      <p:pic>
        <p:nvPicPr>
          <p:cNvPr id="9" name="Picture 8">
            <a:extLst>
              <a:ext uri="{FF2B5EF4-FFF2-40B4-BE49-F238E27FC236}">
                <a16:creationId xmlns:a16="http://schemas.microsoft.com/office/drawing/2014/main" id="{618D92D5-D04E-5EAD-C23C-8BAB8F88C4A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6050390" y="1686820"/>
            <a:ext cx="685800" cy="324980"/>
          </a:xfrm>
          <a:prstGeom prst="rect">
            <a:avLst/>
          </a:prstGeom>
        </p:spPr>
      </p:pic>
      <p:pic>
        <p:nvPicPr>
          <p:cNvPr id="10" name="Picture 9">
            <a:extLst>
              <a:ext uri="{FF2B5EF4-FFF2-40B4-BE49-F238E27FC236}">
                <a16:creationId xmlns:a16="http://schemas.microsoft.com/office/drawing/2014/main" id="{082C6724-6147-E20A-491E-7DC704E0E35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8431640" y="4077659"/>
            <a:ext cx="685800" cy="32498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Building Permits</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3" name="TextBox 12"/>
          <p:cNvSpPr txBox="1"/>
          <p:nvPr/>
        </p:nvSpPr>
        <p:spPr>
          <a:xfrm>
            <a:off x="0" y="5721401"/>
            <a:ext cx="4953000" cy="230832"/>
          </a:xfrm>
          <a:prstGeom prst="rect">
            <a:avLst/>
          </a:prstGeom>
          <a:noFill/>
        </p:spPr>
        <p:txBody>
          <a:bodyPr wrap="square" rtlCol="0">
            <a:spAutoFit/>
          </a:bodyPr>
          <a:lstStyle/>
          <a:p>
            <a:r>
              <a:rPr lang="en-US" sz="900" dirty="0"/>
              <a:t>Source: Paulding County Economic Development and Paulding County Chief Appraiser</a:t>
            </a:r>
          </a:p>
        </p:txBody>
      </p:sp>
      <p:sp>
        <p:nvSpPr>
          <p:cNvPr id="7" name="TextBox 6">
            <a:extLst>
              <a:ext uri="{FF2B5EF4-FFF2-40B4-BE49-F238E27FC236}">
                <a16:creationId xmlns:a16="http://schemas.microsoft.com/office/drawing/2014/main" id="{7F59647E-80DD-405E-9A16-992322CE7F31}"/>
              </a:ext>
            </a:extLst>
          </p:cNvPr>
          <p:cNvSpPr txBox="1"/>
          <p:nvPr/>
        </p:nvSpPr>
        <p:spPr>
          <a:xfrm>
            <a:off x="7315200" y="5837757"/>
            <a:ext cx="16764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FY2010 – FY2021</a:t>
            </a:r>
          </a:p>
        </p:txBody>
      </p:sp>
      <p:sp>
        <p:nvSpPr>
          <p:cNvPr id="11" name="TextBox 10">
            <a:extLst>
              <a:ext uri="{FF2B5EF4-FFF2-40B4-BE49-F238E27FC236}">
                <a16:creationId xmlns:a16="http://schemas.microsoft.com/office/drawing/2014/main" id="{3CD1E085-AA8C-42D4-8767-04D847912010}"/>
              </a:ext>
            </a:extLst>
          </p:cNvPr>
          <p:cNvSpPr txBox="1"/>
          <p:nvPr/>
        </p:nvSpPr>
        <p:spPr>
          <a:xfrm>
            <a:off x="7315200" y="5837757"/>
            <a:ext cx="16764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FY2013 – FY2023</a:t>
            </a:r>
          </a:p>
        </p:txBody>
      </p:sp>
      <p:sp>
        <p:nvSpPr>
          <p:cNvPr id="14" name="Rectangle 13">
            <a:extLst>
              <a:ext uri="{FF2B5EF4-FFF2-40B4-BE49-F238E27FC236}">
                <a16:creationId xmlns:a16="http://schemas.microsoft.com/office/drawing/2014/main" id="{FA6E9DB9-26F7-41CC-A118-11D865047A61}"/>
              </a:ext>
            </a:extLst>
          </p:cNvPr>
          <p:cNvSpPr/>
          <p:nvPr/>
        </p:nvSpPr>
        <p:spPr>
          <a:xfrm>
            <a:off x="304799" y="4977397"/>
            <a:ext cx="8534401" cy="671915"/>
          </a:xfrm>
          <a:prstGeom prst="rect">
            <a:avLst/>
          </a:prstGeom>
        </p:spPr>
        <p:txBody>
          <a:bodyPr wrap="square">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Building Permits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2020, Paulding County issued 1,764 building permits.  By 2023, 1,361 were issued, with most of the growth clustering around North and East Paulding County.</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CCF5901-F3C5-FC56-737A-478982FDF486}"/>
              </a:ext>
            </a:extLst>
          </p:cNvPr>
          <p:cNvPicPr>
            <a:picLocks noChangeAspect="1"/>
          </p:cNvPicPr>
          <p:nvPr/>
        </p:nvPicPr>
        <p:blipFill>
          <a:blip r:embed="rId3"/>
          <a:stretch>
            <a:fillRect/>
          </a:stretch>
        </p:blipFill>
        <p:spPr>
          <a:xfrm>
            <a:off x="561880" y="97630"/>
            <a:ext cx="7790476" cy="1342857"/>
          </a:xfrm>
          <a:prstGeom prst="rect">
            <a:avLst/>
          </a:prstGeom>
          <a:ln>
            <a:solidFill>
              <a:schemeClr val="tx1"/>
            </a:solidFill>
          </a:ln>
        </p:spPr>
      </p:pic>
      <p:pic>
        <p:nvPicPr>
          <p:cNvPr id="8" name="Picture 7">
            <a:extLst>
              <a:ext uri="{FF2B5EF4-FFF2-40B4-BE49-F238E27FC236}">
                <a16:creationId xmlns:a16="http://schemas.microsoft.com/office/drawing/2014/main" id="{0A47B5E4-387E-2E41-90D1-EC5BEE403C06}"/>
              </a:ext>
            </a:extLst>
          </p:cNvPr>
          <p:cNvPicPr>
            <a:picLocks noChangeAspect="1"/>
          </p:cNvPicPr>
          <p:nvPr/>
        </p:nvPicPr>
        <p:blipFill>
          <a:blip r:embed="rId4"/>
          <a:stretch>
            <a:fillRect/>
          </a:stretch>
        </p:blipFill>
        <p:spPr>
          <a:xfrm>
            <a:off x="561880" y="1486082"/>
            <a:ext cx="7790476" cy="3521333"/>
          </a:xfrm>
          <a:prstGeom prst="rect">
            <a:avLst/>
          </a:prstGeom>
          <a:ln>
            <a:solidFill>
              <a:schemeClr val="accent1">
                <a:lumMod val="50000"/>
              </a:schemeClr>
            </a:solidFill>
          </a:ln>
        </p:spPr>
      </p:pic>
      <p:pic>
        <p:nvPicPr>
          <p:cNvPr id="4" name="Picture 3">
            <a:extLst>
              <a:ext uri="{FF2B5EF4-FFF2-40B4-BE49-F238E27FC236}">
                <a16:creationId xmlns:a16="http://schemas.microsoft.com/office/drawing/2014/main" id="{99462BB9-D7B6-B9C8-6073-AD2746A3B20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7810500" y="1180152"/>
            <a:ext cx="647700" cy="324980"/>
          </a:xfrm>
          <a:prstGeom prst="rect">
            <a:avLst/>
          </a:prstGeom>
        </p:spPr>
      </p:pic>
      <p:pic>
        <p:nvPicPr>
          <p:cNvPr id="5" name="Picture 4">
            <a:extLst>
              <a:ext uri="{FF2B5EF4-FFF2-40B4-BE49-F238E27FC236}">
                <a16:creationId xmlns:a16="http://schemas.microsoft.com/office/drawing/2014/main" id="{89FE1767-F001-9D5D-800A-8BC24FC044C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5943600" y="1180152"/>
            <a:ext cx="647700" cy="324980"/>
          </a:xfrm>
          <a:prstGeom prst="rect">
            <a:avLst/>
          </a:prstGeom>
        </p:spPr>
      </p:pic>
      <p:pic>
        <p:nvPicPr>
          <p:cNvPr id="9" name="Picture 8">
            <a:extLst>
              <a:ext uri="{FF2B5EF4-FFF2-40B4-BE49-F238E27FC236}">
                <a16:creationId xmlns:a16="http://schemas.microsoft.com/office/drawing/2014/main" id="{F5A0C7B5-3E0B-0A0D-774A-0D33CB3D516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7486650" y="3091210"/>
            <a:ext cx="647700" cy="324980"/>
          </a:xfrm>
          <a:prstGeom prst="rect">
            <a:avLst/>
          </a:prstGeom>
        </p:spPr>
      </p:pic>
    </p:spTree>
    <p:extLst>
      <p:ext uri="{BB962C8B-B14F-4D97-AF65-F5344CB8AC3E}">
        <p14:creationId xmlns:p14="http://schemas.microsoft.com/office/powerpoint/2010/main" val="23612220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Residential Home Sales</a:t>
            </a:r>
            <a:endParaRPr lang="en-US" sz="3600" dirty="0">
              <a:solidFill>
                <a:schemeClr val="bg1"/>
              </a:solidFill>
              <a:highlight>
                <a:srgbClr val="FFFF00"/>
              </a:highlight>
            </a:endParaRP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3" name="TextBox 12"/>
          <p:cNvSpPr txBox="1"/>
          <p:nvPr/>
        </p:nvSpPr>
        <p:spPr>
          <a:xfrm>
            <a:off x="45414" y="5750393"/>
            <a:ext cx="4953000" cy="230832"/>
          </a:xfrm>
          <a:prstGeom prst="rect">
            <a:avLst/>
          </a:prstGeom>
          <a:noFill/>
        </p:spPr>
        <p:txBody>
          <a:bodyPr wrap="square" rtlCol="0">
            <a:spAutoFit/>
          </a:bodyPr>
          <a:lstStyle/>
          <a:p>
            <a:r>
              <a:rPr lang="en-US" sz="900" dirty="0"/>
              <a:t>Source: Paulding County Chief Appraiser</a:t>
            </a:r>
          </a:p>
        </p:txBody>
      </p:sp>
      <p:sp>
        <p:nvSpPr>
          <p:cNvPr id="9" name="TextBox 8">
            <a:extLst>
              <a:ext uri="{FF2B5EF4-FFF2-40B4-BE49-F238E27FC236}">
                <a16:creationId xmlns:a16="http://schemas.microsoft.com/office/drawing/2014/main" id="{2ABE2171-B1E8-479B-A27D-50C8986D3C1F}"/>
              </a:ext>
            </a:extLst>
          </p:cNvPr>
          <p:cNvSpPr txBox="1"/>
          <p:nvPr/>
        </p:nvSpPr>
        <p:spPr>
          <a:xfrm>
            <a:off x="7681912" y="5837757"/>
            <a:ext cx="1309687"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2012 – 2020</a:t>
            </a:r>
          </a:p>
        </p:txBody>
      </p:sp>
      <p:sp>
        <p:nvSpPr>
          <p:cNvPr id="16" name="TextBox 15">
            <a:extLst>
              <a:ext uri="{FF2B5EF4-FFF2-40B4-BE49-F238E27FC236}">
                <a16:creationId xmlns:a16="http://schemas.microsoft.com/office/drawing/2014/main" id="{A2C63F1B-3193-4D21-956E-77E6F863947E}"/>
              </a:ext>
            </a:extLst>
          </p:cNvPr>
          <p:cNvSpPr txBox="1"/>
          <p:nvPr/>
        </p:nvSpPr>
        <p:spPr>
          <a:xfrm>
            <a:off x="7681912" y="5837757"/>
            <a:ext cx="1309687"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2012 – 2023</a:t>
            </a:r>
          </a:p>
        </p:txBody>
      </p:sp>
      <p:sp>
        <p:nvSpPr>
          <p:cNvPr id="19" name="TextBox 18">
            <a:extLst>
              <a:ext uri="{FF2B5EF4-FFF2-40B4-BE49-F238E27FC236}">
                <a16:creationId xmlns:a16="http://schemas.microsoft.com/office/drawing/2014/main" id="{1DB5FDB5-D052-499C-AD0C-EE9F0BD0ADCE}"/>
              </a:ext>
            </a:extLst>
          </p:cNvPr>
          <p:cNvSpPr txBox="1"/>
          <p:nvPr/>
        </p:nvSpPr>
        <p:spPr>
          <a:xfrm>
            <a:off x="304800" y="1171303"/>
            <a:ext cx="1793408" cy="3693319"/>
          </a:xfrm>
          <a:prstGeom prst="rect">
            <a:avLst/>
          </a:prstGeom>
          <a:noFill/>
        </p:spPr>
        <p:txBody>
          <a:bodyPr wrap="square" rtlCol="0">
            <a:spAutoFit/>
          </a:bodyPr>
          <a:lstStyle/>
          <a:p>
            <a:r>
              <a:rPr lang="en-US" b="1" u="sng" dirty="0"/>
              <a:t>Residential Home Sales.</a:t>
            </a:r>
            <a:r>
              <a:rPr lang="en-US" dirty="0"/>
              <a:t>  Over 2,600 properties sold in 2023, a decrease of 318 or -10.8% over the prior year.   </a:t>
            </a:r>
          </a:p>
          <a:p>
            <a:endParaRPr lang="en-US" dirty="0"/>
          </a:p>
          <a:p>
            <a:r>
              <a:rPr lang="en-US" dirty="0"/>
              <a:t>2023 represents an increase of 555 or 26.7% over 2012.</a:t>
            </a:r>
          </a:p>
        </p:txBody>
      </p:sp>
      <p:pic>
        <p:nvPicPr>
          <p:cNvPr id="5" name="Picture 4">
            <a:extLst>
              <a:ext uri="{FF2B5EF4-FFF2-40B4-BE49-F238E27FC236}">
                <a16:creationId xmlns:a16="http://schemas.microsoft.com/office/drawing/2014/main" id="{2DCDA97A-D108-4DA6-B2C2-20A6ECD092BF}"/>
              </a:ext>
            </a:extLst>
          </p:cNvPr>
          <p:cNvPicPr>
            <a:picLocks noChangeAspect="1"/>
          </p:cNvPicPr>
          <p:nvPr/>
        </p:nvPicPr>
        <p:blipFill>
          <a:blip r:embed="rId3"/>
          <a:stretch>
            <a:fillRect/>
          </a:stretch>
        </p:blipFill>
        <p:spPr>
          <a:xfrm>
            <a:off x="2819400" y="533400"/>
            <a:ext cx="5342857" cy="4647619"/>
          </a:xfrm>
          <a:prstGeom prst="rect">
            <a:avLst/>
          </a:prstGeom>
          <a:ln>
            <a:solidFill>
              <a:schemeClr val="tx1"/>
            </a:solidFill>
          </a:ln>
        </p:spPr>
      </p:pic>
      <p:pic>
        <p:nvPicPr>
          <p:cNvPr id="4" name="Picture 3">
            <a:extLst>
              <a:ext uri="{FF2B5EF4-FFF2-40B4-BE49-F238E27FC236}">
                <a16:creationId xmlns:a16="http://schemas.microsoft.com/office/drawing/2014/main" id="{CA3A7019-82F7-B1E4-02A4-984B82FBD2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7543800" y="4780844"/>
            <a:ext cx="685800" cy="436220"/>
          </a:xfrm>
          <a:prstGeom prst="rect">
            <a:avLst/>
          </a:prstGeom>
        </p:spPr>
      </p:pic>
    </p:spTree>
    <p:extLst>
      <p:ext uri="{BB962C8B-B14F-4D97-AF65-F5344CB8AC3E}">
        <p14:creationId xmlns:p14="http://schemas.microsoft.com/office/powerpoint/2010/main" val="36451974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Residential Home Sales</a:t>
            </a:r>
            <a:endParaRPr lang="en-US" sz="3600" dirty="0">
              <a:solidFill>
                <a:schemeClr val="bg1"/>
              </a:solidFill>
              <a:highlight>
                <a:srgbClr val="FFFF00"/>
              </a:highlight>
            </a:endParaRP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3" name="TextBox 12"/>
          <p:cNvSpPr txBox="1"/>
          <p:nvPr/>
        </p:nvSpPr>
        <p:spPr>
          <a:xfrm>
            <a:off x="45414" y="5750393"/>
            <a:ext cx="4953000" cy="230832"/>
          </a:xfrm>
          <a:prstGeom prst="rect">
            <a:avLst/>
          </a:prstGeom>
          <a:noFill/>
        </p:spPr>
        <p:txBody>
          <a:bodyPr wrap="square" rtlCol="0">
            <a:spAutoFit/>
          </a:bodyPr>
          <a:lstStyle/>
          <a:p>
            <a:r>
              <a:rPr lang="en-US" sz="900" dirty="0"/>
              <a:t>Source: Paulding County Chief Appraiser</a:t>
            </a:r>
          </a:p>
        </p:txBody>
      </p:sp>
      <p:sp>
        <p:nvSpPr>
          <p:cNvPr id="9" name="TextBox 8">
            <a:extLst>
              <a:ext uri="{FF2B5EF4-FFF2-40B4-BE49-F238E27FC236}">
                <a16:creationId xmlns:a16="http://schemas.microsoft.com/office/drawing/2014/main" id="{2ABE2171-B1E8-479B-A27D-50C8986D3C1F}"/>
              </a:ext>
            </a:extLst>
          </p:cNvPr>
          <p:cNvSpPr txBox="1"/>
          <p:nvPr/>
        </p:nvSpPr>
        <p:spPr>
          <a:xfrm>
            <a:off x="7681912" y="5837757"/>
            <a:ext cx="1309687"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2012 – 2020</a:t>
            </a:r>
          </a:p>
        </p:txBody>
      </p:sp>
      <p:sp>
        <p:nvSpPr>
          <p:cNvPr id="16" name="TextBox 15">
            <a:extLst>
              <a:ext uri="{FF2B5EF4-FFF2-40B4-BE49-F238E27FC236}">
                <a16:creationId xmlns:a16="http://schemas.microsoft.com/office/drawing/2014/main" id="{A2C63F1B-3193-4D21-956E-77E6F863947E}"/>
              </a:ext>
            </a:extLst>
          </p:cNvPr>
          <p:cNvSpPr txBox="1"/>
          <p:nvPr/>
        </p:nvSpPr>
        <p:spPr>
          <a:xfrm>
            <a:off x="7681912" y="5837757"/>
            <a:ext cx="1309687"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2012 – 2023</a:t>
            </a:r>
          </a:p>
        </p:txBody>
      </p:sp>
      <p:sp>
        <p:nvSpPr>
          <p:cNvPr id="12" name="TextBox 11">
            <a:extLst>
              <a:ext uri="{FF2B5EF4-FFF2-40B4-BE49-F238E27FC236}">
                <a16:creationId xmlns:a16="http://schemas.microsoft.com/office/drawing/2014/main" id="{3A147076-1466-4F18-8906-976243EC74B9}"/>
              </a:ext>
            </a:extLst>
          </p:cNvPr>
          <p:cNvSpPr txBox="1"/>
          <p:nvPr/>
        </p:nvSpPr>
        <p:spPr>
          <a:xfrm>
            <a:off x="304800" y="1028754"/>
            <a:ext cx="2389026" cy="3847207"/>
          </a:xfrm>
          <a:prstGeom prst="rect">
            <a:avLst/>
          </a:prstGeom>
          <a:noFill/>
        </p:spPr>
        <p:txBody>
          <a:bodyPr wrap="square">
            <a:spAutoFit/>
          </a:bodyPr>
          <a:lstStyle/>
          <a:p>
            <a:r>
              <a:rPr lang="en-US" b="1" u="sng" dirty="0"/>
              <a:t>Average Sales Price.</a:t>
            </a:r>
            <a:r>
              <a:rPr lang="en-US" dirty="0"/>
              <a:t>  The average sales price in 2023 was $370,895 an increase of $2,993 or 0.8% over the  prior year.    </a:t>
            </a:r>
          </a:p>
          <a:p>
            <a:endParaRPr lang="en-US" sz="1000" dirty="0"/>
          </a:p>
          <a:p>
            <a:r>
              <a:rPr lang="en-US" b="1" u="sng" dirty="0"/>
              <a:t>Days on the Market.</a:t>
            </a:r>
            <a:r>
              <a:rPr lang="en-US" dirty="0"/>
              <a:t>   In 2023, the average number of days on the market increased 19 days or 76.0% to 44 days. </a:t>
            </a:r>
          </a:p>
          <a:p>
            <a:endParaRPr lang="en-US" dirty="0"/>
          </a:p>
        </p:txBody>
      </p:sp>
      <p:pic>
        <p:nvPicPr>
          <p:cNvPr id="7" name="Picture 6">
            <a:extLst>
              <a:ext uri="{FF2B5EF4-FFF2-40B4-BE49-F238E27FC236}">
                <a16:creationId xmlns:a16="http://schemas.microsoft.com/office/drawing/2014/main" id="{6FBD0C11-D73C-02D3-984E-935E6ACE78E9}"/>
              </a:ext>
            </a:extLst>
          </p:cNvPr>
          <p:cNvPicPr>
            <a:picLocks noChangeAspect="1"/>
          </p:cNvPicPr>
          <p:nvPr/>
        </p:nvPicPr>
        <p:blipFill>
          <a:blip r:embed="rId3"/>
          <a:stretch>
            <a:fillRect/>
          </a:stretch>
        </p:blipFill>
        <p:spPr>
          <a:xfrm>
            <a:off x="3011462" y="660907"/>
            <a:ext cx="5571429" cy="4638095"/>
          </a:xfrm>
          <a:prstGeom prst="rect">
            <a:avLst/>
          </a:prstGeom>
          <a:ln>
            <a:solidFill>
              <a:schemeClr val="tx1"/>
            </a:solidFill>
          </a:ln>
        </p:spPr>
      </p:pic>
      <p:pic>
        <p:nvPicPr>
          <p:cNvPr id="4" name="Picture 3">
            <a:extLst>
              <a:ext uri="{FF2B5EF4-FFF2-40B4-BE49-F238E27FC236}">
                <a16:creationId xmlns:a16="http://schemas.microsoft.com/office/drawing/2014/main" id="{44EC94CF-8FD6-21AB-DB3F-84B03A0BC30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7772400" y="4825738"/>
            <a:ext cx="685799" cy="441139"/>
          </a:xfrm>
          <a:prstGeom prst="rect">
            <a:avLst/>
          </a:prstGeom>
        </p:spPr>
      </p:pic>
    </p:spTree>
    <p:extLst>
      <p:ext uri="{BB962C8B-B14F-4D97-AF65-F5344CB8AC3E}">
        <p14:creationId xmlns:p14="http://schemas.microsoft.com/office/powerpoint/2010/main" val="26444874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56" y="412074"/>
            <a:ext cx="8748713" cy="609600"/>
          </a:xfrm>
        </p:spPr>
        <p:txBody>
          <a:bodyPr/>
          <a:lstStyle/>
          <a:p>
            <a:pPr algn="ctr"/>
            <a:r>
              <a:rPr lang="en-US" sz="3200" dirty="0">
                <a:solidFill>
                  <a:schemeClr val="tx1"/>
                </a:solidFill>
              </a:rPr>
              <a:t>Organizational Factors Influencing Decisions: </a:t>
            </a:r>
            <a:r>
              <a:rPr lang="en-US" sz="4400" dirty="0">
                <a:solidFill>
                  <a:schemeClr val="tx1"/>
                </a:solidFill>
              </a:rPr>
              <a:t>Enrollment Factors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257800"/>
            <a:ext cx="1480568" cy="1179827"/>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7182199" y="6437627"/>
            <a:ext cx="1746570" cy="276999"/>
          </a:xfrm>
          <a:prstGeom prst="rect">
            <a:avLst/>
          </a:prstGeom>
          <a:noFill/>
        </p:spPr>
        <p:txBody>
          <a:bodyPr wrap="square" rtlCol="0">
            <a:spAutoFit/>
          </a:bodyPr>
          <a:lstStyle/>
          <a:p>
            <a:r>
              <a:rPr lang="en-US" sz="1200" dirty="0">
                <a:solidFill>
                  <a:schemeClr val="bg1"/>
                </a:solidFill>
              </a:rPr>
              <a:t>Engage. Inspire. Prepare.</a:t>
            </a:r>
          </a:p>
        </p:txBody>
      </p:sp>
      <p:cxnSp>
        <p:nvCxnSpPr>
          <p:cNvPr id="5" name="Straight Connector 4">
            <a:extLst>
              <a:ext uri="{FF2B5EF4-FFF2-40B4-BE49-F238E27FC236}">
                <a16:creationId xmlns:a16="http://schemas.microsoft.com/office/drawing/2014/main" id="{166FE49B-DA72-4DD4-92DC-802B9A75CF6F}"/>
              </a:ext>
            </a:extLst>
          </p:cNvPr>
          <p:cNvCxnSpPr/>
          <p:nvPr/>
        </p:nvCxnSpPr>
        <p:spPr>
          <a:xfrm>
            <a:off x="1075853" y="1659847"/>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E16BAE-1115-4DBF-974D-6A7B7C13245E}"/>
              </a:ext>
            </a:extLst>
          </p:cNvPr>
          <p:cNvSpPr txBox="1"/>
          <p:nvPr/>
        </p:nvSpPr>
        <p:spPr>
          <a:xfrm>
            <a:off x="869477" y="3759946"/>
            <a:ext cx="7405045" cy="1815882"/>
          </a:xfrm>
          <a:prstGeom prst="rect">
            <a:avLst/>
          </a:prstGeom>
          <a:noFill/>
        </p:spPr>
        <p:txBody>
          <a:bodyPr wrap="square" rtlCol="0">
            <a:spAutoFit/>
          </a:bodyPr>
          <a:lstStyle/>
          <a:p>
            <a:r>
              <a:rPr lang="en-US" sz="1600" b="1" dirty="0"/>
              <a:t>Enrollment Factors:</a:t>
            </a:r>
          </a:p>
          <a:p>
            <a:pPr marL="171450" indent="-171450">
              <a:buFont typeface="Arial" panose="020B0604020202020204" pitchFamily="34" charset="0"/>
              <a:buChar char="•"/>
            </a:pPr>
            <a:r>
              <a:rPr lang="en-US" sz="1600" dirty="0"/>
              <a:t>With 31,591 students, ranked as the 11</a:t>
            </a:r>
            <a:r>
              <a:rPr lang="en-US" sz="1600" baseline="30000" dirty="0"/>
              <a:t>th</a:t>
            </a:r>
            <a:r>
              <a:rPr lang="en-US" sz="1600" dirty="0"/>
              <a:t> largest district in the state of Georgia</a:t>
            </a:r>
          </a:p>
          <a:p>
            <a:pPr marL="171450" indent="-171450">
              <a:buFont typeface="Arial" panose="020B0604020202020204" pitchFamily="34" charset="0"/>
              <a:buChar char="•"/>
            </a:pPr>
            <a:r>
              <a:rPr lang="en-US" sz="1600" dirty="0"/>
              <a:t>Enrollment rank is 7</a:t>
            </a:r>
            <a:r>
              <a:rPr lang="en-US" sz="1600" baseline="30000" dirty="0"/>
              <a:t>th</a:t>
            </a:r>
            <a:r>
              <a:rPr lang="en-US" sz="1600" dirty="0"/>
              <a:t> out of 15 comparable districts (20k-60k)</a:t>
            </a:r>
          </a:p>
          <a:p>
            <a:pPr marL="171450" indent="-171450">
              <a:buFont typeface="Arial" panose="020B0604020202020204" pitchFamily="34" charset="0"/>
              <a:buChar char="•"/>
            </a:pPr>
            <a:r>
              <a:rPr lang="en-US" sz="1600" dirty="0"/>
              <a:t>3-year annual growth rate of 2.0%, 8</a:t>
            </a:r>
            <a:r>
              <a:rPr lang="en-US" sz="1600" baseline="30000" dirty="0"/>
              <a:t>th</a:t>
            </a:r>
            <a:r>
              <a:rPr lang="en-US" sz="1600" dirty="0"/>
              <a:t> highest of the 37 large districts in Georgia</a:t>
            </a:r>
          </a:p>
          <a:p>
            <a:pPr marL="171450" indent="-171450">
              <a:buFont typeface="Arial" panose="020B0604020202020204" pitchFamily="34" charset="0"/>
              <a:buChar char="•"/>
            </a:pPr>
            <a:r>
              <a:rPr lang="en-US" sz="1600" dirty="0"/>
              <a:t>FY2025 projections reflect an increase of 344 students or 1.1% to 31,935</a:t>
            </a:r>
          </a:p>
          <a:p>
            <a:pPr marL="171450" indent="-171450">
              <a:buFont typeface="Arial" panose="020B0604020202020204" pitchFamily="34" charset="0"/>
              <a:buChar char="•"/>
            </a:pPr>
            <a:r>
              <a:rPr lang="en-US" sz="1600" dirty="0"/>
              <a:t>Over the prior 10-years the district has grown 3,317 or 11.7%</a:t>
            </a:r>
          </a:p>
          <a:p>
            <a:pPr marL="171450" indent="-171450">
              <a:buFont typeface="Arial" panose="020B0604020202020204" pitchFamily="34" charset="0"/>
              <a:buChar char="•"/>
            </a:pPr>
            <a:r>
              <a:rPr lang="en-US" sz="1600" dirty="0"/>
              <a:t>15.6% of students are enrolled in an ESEP program</a:t>
            </a:r>
          </a:p>
        </p:txBody>
      </p:sp>
      <p:sp>
        <p:nvSpPr>
          <p:cNvPr id="9" name="TextBox 8">
            <a:extLst>
              <a:ext uri="{FF2B5EF4-FFF2-40B4-BE49-F238E27FC236}">
                <a16:creationId xmlns:a16="http://schemas.microsoft.com/office/drawing/2014/main" id="{AA85CF11-EB3A-43A4-9649-6333FE39ED68}"/>
              </a:ext>
            </a:extLst>
          </p:cNvPr>
          <p:cNvSpPr txBox="1"/>
          <p:nvPr/>
        </p:nvSpPr>
        <p:spPr>
          <a:xfrm>
            <a:off x="685800" y="1841016"/>
            <a:ext cx="7696200" cy="1815882"/>
          </a:xfrm>
          <a:prstGeom prst="rect">
            <a:avLst/>
          </a:prstGeom>
          <a:noFill/>
        </p:spPr>
        <p:txBody>
          <a:bodyPr wrap="square" rtlCol="0">
            <a:spAutoFit/>
          </a:bodyPr>
          <a:lstStyle/>
          <a:p>
            <a:pPr algn="just"/>
            <a:r>
              <a:rPr lang="en-US" sz="1600" dirty="0"/>
              <a:t>“Paulding County School District is one of the largest, fastest-growing, and low-wealth school districts in Georgia.  As you see on the slide, the district remains the 11th largest school district in the state of Georgia and over the prior three years, we were the 8th fastest growing large district in Georgia.  The latest demographic studies strongly suggest that this growth momentum will continue for the next 5 to 10 years, outpacing comparable districts in the region.  Current FY2025 projections reflect an increase of 344 students or 1.1% to 31,935.   Over the prior 10-years the district has grown 3,317 or 11.7%.”</a:t>
            </a:r>
          </a:p>
        </p:txBody>
      </p:sp>
    </p:spTree>
    <p:extLst>
      <p:ext uri="{BB962C8B-B14F-4D97-AF65-F5344CB8AC3E}">
        <p14:creationId xmlns:p14="http://schemas.microsoft.com/office/powerpoint/2010/main" val="12753626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620000" cy="609600"/>
          </a:xfrm>
        </p:spPr>
        <p:txBody>
          <a:bodyPr/>
          <a:lstStyle/>
          <a:p>
            <a:r>
              <a:rPr lang="en-US" sz="3600" dirty="0">
                <a:solidFill>
                  <a:schemeClr val="bg1"/>
                </a:solidFill>
              </a:rPr>
              <a:t>Historical Growth</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Rectangle 6">
            <a:extLst>
              <a:ext uri="{FF2B5EF4-FFF2-40B4-BE49-F238E27FC236}">
                <a16:creationId xmlns:a16="http://schemas.microsoft.com/office/drawing/2014/main" id="{30BA95E4-2B9F-48B4-90DA-FC92825B5087}"/>
              </a:ext>
            </a:extLst>
          </p:cNvPr>
          <p:cNvSpPr/>
          <p:nvPr/>
        </p:nvSpPr>
        <p:spPr>
          <a:xfrm>
            <a:off x="476847" y="152400"/>
            <a:ext cx="8197304" cy="1264642"/>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K-12 Enrollment Historical Growth</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For the 10 years ending FY2024, the district had an annual growth rate of 1.1%. FY2014 to FY2024 enrollment increased 3,317 or 11.7%. FY2024 enrollment increased 290 or 0.9% to 31,591.  Preliminary FY2025 projections reflect an enrollment increase of 344 or 1.1% to 31,935.</a:t>
            </a:r>
          </a:p>
        </p:txBody>
      </p:sp>
      <p:sp>
        <p:nvSpPr>
          <p:cNvPr id="8" name="TextBox 7">
            <a:extLst>
              <a:ext uri="{FF2B5EF4-FFF2-40B4-BE49-F238E27FC236}">
                <a16:creationId xmlns:a16="http://schemas.microsoft.com/office/drawing/2014/main" id="{5F6AD10B-5289-48E8-97C9-8D4D407DDAD5}"/>
              </a:ext>
            </a:extLst>
          </p:cNvPr>
          <p:cNvSpPr txBox="1"/>
          <p:nvPr/>
        </p:nvSpPr>
        <p:spPr>
          <a:xfrm>
            <a:off x="0" y="5761485"/>
            <a:ext cx="8763000" cy="230832"/>
          </a:xfrm>
          <a:prstGeom prst="rect">
            <a:avLst/>
          </a:prstGeom>
          <a:noFill/>
        </p:spPr>
        <p:txBody>
          <a:bodyPr wrap="square" rtlCol="0">
            <a:spAutoFit/>
          </a:bodyPr>
          <a:lstStyle/>
          <a:p>
            <a:r>
              <a:rPr lang="en-US" sz="900" dirty="0"/>
              <a:t>Source:  GaDOE (Student Enrollment by Grade)</a:t>
            </a:r>
          </a:p>
        </p:txBody>
      </p:sp>
      <p:sp>
        <p:nvSpPr>
          <p:cNvPr id="9" name="TextBox 8">
            <a:extLst>
              <a:ext uri="{FF2B5EF4-FFF2-40B4-BE49-F238E27FC236}">
                <a16:creationId xmlns:a16="http://schemas.microsoft.com/office/drawing/2014/main" id="{B13C557F-DD0F-465B-9CDC-23B0DEF78656}"/>
              </a:ext>
            </a:extLst>
          </p:cNvPr>
          <p:cNvSpPr txBox="1"/>
          <p:nvPr/>
        </p:nvSpPr>
        <p:spPr>
          <a:xfrm>
            <a:off x="7086599" y="5837757"/>
            <a:ext cx="19050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FY2004 – FY2024</a:t>
            </a:r>
          </a:p>
        </p:txBody>
      </p:sp>
      <p:pic>
        <p:nvPicPr>
          <p:cNvPr id="5" name="Picture 4">
            <a:extLst>
              <a:ext uri="{FF2B5EF4-FFF2-40B4-BE49-F238E27FC236}">
                <a16:creationId xmlns:a16="http://schemas.microsoft.com/office/drawing/2014/main" id="{787A6092-B893-E3F7-F585-70FBBEFC0A25}"/>
              </a:ext>
            </a:extLst>
          </p:cNvPr>
          <p:cNvPicPr>
            <a:picLocks noChangeAspect="1"/>
          </p:cNvPicPr>
          <p:nvPr/>
        </p:nvPicPr>
        <p:blipFill>
          <a:blip r:embed="rId3"/>
          <a:stretch>
            <a:fillRect/>
          </a:stretch>
        </p:blipFill>
        <p:spPr>
          <a:xfrm>
            <a:off x="228600" y="1797050"/>
            <a:ext cx="8627652" cy="3263900"/>
          </a:xfrm>
          <a:prstGeom prst="rect">
            <a:avLst/>
          </a:prstGeom>
          <a:ln>
            <a:solidFill>
              <a:schemeClr val="tx1"/>
            </a:solidFill>
          </a:ln>
        </p:spPr>
      </p:pic>
      <p:pic>
        <p:nvPicPr>
          <p:cNvPr id="4" name="Picture 3">
            <a:extLst>
              <a:ext uri="{FF2B5EF4-FFF2-40B4-BE49-F238E27FC236}">
                <a16:creationId xmlns:a16="http://schemas.microsoft.com/office/drawing/2014/main" id="{668852A2-CFC6-71EE-BE7F-3DE6C7F2D4C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227602" y="4701522"/>
            <a:ext cx="647700" cy="359428"/>
          </a:xfrm>
          <a:prstGeom prst="rect">
            <a:avLst/>
          </a:prstGeom>
        </p:spPr>
      </p:pic>
    </p:spTree>
    <p:extLst>
      <p:ext uri="{BB962C8B-B14F-4D97-AF65-F5344CB8AC3E}">
        <p14:creationId xmlns:p14="http://schemas.microsoft.com/office/powerpoint/2010/main" val="28097278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620000" cy="609600"/>
          </a:xfrm>
        </p:spPr>
        <p:txBody>
          <a:bodyPr/>
          <a:lstStyle/>
          <a:p>
            <a:r>
              <a:rPr lang="en-US" sz="3600" dirty="0">
                <a:solidFill>
                  <a:schemeClr val="bg1"/>
                </a:solidFill>
              </a:rPr>
              <a:t>Enrollment Growth</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Rectangle 6">
            <a:extLst>
              <a:ext uri="{FF2B5EF4-FFF2-40B4-BE49-F238E27FC236}">
                <a16:creationId xmlns:a16="http://schemas.microsoft.com/office/drawing/2014/main" id="{30BA95E4-2B9F-48B4-90DA-FC92825B5087}"/>
              </a:ext>
            </a:extLst>
          </p:cNvPr>
          <p:cNvSpPr/>
          <p:nvPr/>
        </p:nvSpPr>
        <p:spPr>
          <a:xfrm>
            <a:off x="473346" y="483902"/>
            <a:ext cx="8197304" cy="671915"/>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20,000 to 60,000 Comp Enrollment</a:t>
            </a:r>
            <a:r>
              <a:rPr lang="en-US" dirty="0">
                <a:latin typeface="Calibri" panose="020F0502020204030204" pitchFamily="34" charset="0"/>
                <a:ea typeface="Calibri" panose="020F0502020204030204" pitchFamily="34" charset="0"/>
                <a:cs typeface="Times New Roman" panose="02020603050405020304" pitchFamily="18" charset="0"/>
              </a:rPr>
              <a:t>  As of October 2023, PCSD was the 7</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largest school district in Georgia (out of districts with 20,000 to 60,000 enrollment).   </a:t>
            </a:r>
          </a:p>
        </p:txBody>
      </p:sp>
      <p:sp>
        <p:nvSpPr>
          <p:cNvPr id="8" name="TextBox 7">
            <a:extLst>
              <a:ext uri="{FF2B5EF4-FFF2-40B4-BE49-F238E27FC236}">
                <a16:creationId xmlns:a16="http://schemas.microsoft.com/office/drawing/2014/main" id="{5F6AD10B-5289-48E8-97C9-8D4D407DDAD5}"/>
              </a:ext>
            </a:extLst>
          </p:cNvPr>
          <p:cNvSpPr txBox="1"/>
          <p:nvPr/>
        </p:nvSpPr>
        <p:spPr>
          <a:xfrm>
            <a:off x="0" y="5761485"/>
            <a:ext cx="8763000" cy="230832"/>
          </a:xfrm>
          <a:prstGeom prst="rect">
            <a:avLst/>
          </a:prstGeom>
          <a:noFill/>
        </p:spPr>
        <p:txBody>
          <a:bodyPr wrap="square" rtlCol="0">
            <a:spAutoFit/>
          </a:bodyPr>
          <a:lstStyle/>
          <a:p>
            <a:r>
              <a:rPr lang="en-US" sz="900" dirty="0"/>
              <a:t>Source:  GaDOE (Student Enrollment by Grade)</a:t>
            </a:r>
          </a:p>
        </p:txBody>
      </p:sp>
      <p:sp>
        <p:nvSpPr>
          <p:cNvPr id="9" name="TextBox 8">
            <a:extLst>
              <a:ext uri="{FF2B5EF4-FFF2-40B4-BE49-F238E27FC236}">
                <a16:creationId xmlns:a16="http://schemas.microsoft.com/office/drawing/2014/main" id="{B13C557F-DD0F-465B-9CDC-23B0DEF78656}"/>
              </a:ext>
            </a:extLst>
          </p:cNvPr>
          <p:cNvSpPr txBox="1"/>
          <p:nvPr/>
        </p:nvSpPr>
        <p:spPr>
          <a:xfrm>
            <a:off x="8001000" y="5837757"/>
            <a:ext cx="9906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FY2024</a:t>
            </a:r>
          </a:p>
        </p:txBody>
      </p:sp>
      <p:pic>
        <p:nvPicPr>
          <p:cNvPr id="5" name="Picture 4">
            <a:extLst>
              <a:ext uri="{FF2B5EF4-FFF2-40B4-BE49-F238E27FC236}">
                <a16:creationId xmlns:a16="http://schemas.microsoft.com/office/drawing/2014/main" id="{E9D58024-68BC-E091-4646-B53F0B72840C}"/>
              </a:ext>
            </a:extLst>
          </p:cNvPr>
          <p:cNvPicPr>
            <a:picLocks noChangeAspect="1"/>
          </p:cNvPicPr>
          <p:nvPr/>
        </p:nvPicPr>
        <p:blipFill>
          <a:blip r:embed="rId3"/>
          <a:stretch>
            <a:fillRect/>
          </a:stretch>
        </p:blipFill>
        <p:spPr>
          <a:xfrm>
            <a:off x="543427" y="1230749"/>
            <a:ext cx="8057143" cy="4523809"/>
          </a:xfrm>
          <a:prstGeom prst="rect">
            <a:avLst/>
          </a:prstGeom>
          <a:ln>
            <a:solidFill>
              <a:schemeClr val="tx1"/>
            </a:solidFill>
          </a:ln>
        </p:spPr>
      </p:pic>
      <p:pic>
        <p:nvPicPr>
          <p:cNvPr id="4" name="Picture 3">
            <a:extLst>
              <a:ext uri="{FF2B5EF4-FFF2-40B4-BE49-F238E27FC236}">
                <a16:creationId xmlns:a16="http://schemas.microsoft.com/office/drawing/2014/main" id="{996D5F37-B5DF-8BA7-15E4-4E54DC3C270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rot="20631001">
            <a:off x="3448757" y="4612199"/>
            <a:ext cx="848319" cy="795870"/>
          </a:xfrm>
          <a:prstGeom prst="rect">
            <a:avLst/>
          </a:prstGeom>
        </p:spPr>
      </p:pic>
    </p:spTree>
    <p:extLst>
      <p:ext uri="{BB962C8B-B14F-4D97-AF65-F5344CB8AC3E}">
        <p14:creationId xmlns:p14="http://schemas.microsoft.com/office/powerpoint/2010/main" val="27205403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Enrollment Growth</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9" name="TextBox 8">
            <a:extLst>
              <a:ext uri="{FF2B5EF4-FFF2-40B4-BE49-F238E27FC236}">
                <a16:creationId xmlns:a16="http://schemas.microsoft.com/office/drawing/2014/main" id="{5D9490E2-E389-4693-B5C2-53F65A8C6FC2}"/>
              </a:ext>
            </a:extLst>
          </p:cNvPr>
          <p:cNvSpPr txBox="1"/>
          <p:nvPr/>
        </p:nvSpPr>
        <p:spPr>
          <a:xfrm>
            <a:off x="0" y="5793510"/>
            <a:ext cx="8763000" cy="369332"/>
          </a:xfrm>
          <a:prstGeom prst="rect">
            <a:avLst/>
          </a:prstGeom>
          <a:noFill/>
        </p:spPr>
        <p:txBody>
          <a:bodyPr wrap="square" rtlCol="0">
            <a:spAutoFit/>
          </a:bodyPr>
          <a:lstStyle/>
          <a:p>
            <a:r>
              <a:rPr lang="en-US" sz="900" dirty="0"/>
              <a:t>Source:  </a:t>
            </a:r>
            <a:r>
              <a:rPr lang="en-US" sz="900" dirty="0" err="1"/>
              <a:t>GaDOE</a:t>
            </a:r>
            <a:r>
              <a:rPr lang="en-US" sz="900" dirty="0"/>
              <a:t> (Student Enrollment by Grade), Large Districts are districts with &gt;10,000 FTE  </a:t>
            </a:r>
          </a:p>
          <a:p>
            <a:endParaRPr lang="en-US" sz="900" dirty="0"/>
          </a:p>
        </p:txBody>
      </p:sp>
      <p:sp>
        <p:nvSpPr>
          <p:cNvPr id="7" name="Rectangle 6">
            <a:extLst>
              <a:ext uri="{FF2B5EF4-FFF2-40B4-BE49-F238E27FC236}">
                <a16:creationId xmlns:a16="http://schemas.microsoft.com/office/drawing/2014/main" id="{ADD19738-B989-4926-ADB9-3D32CC488E69}"/>
              </a:ext>
            </a:extLst>
          </p:cNvPr>
          <p:cNvSpPr/>
          <p:nvPr/>
        </p:nvSpPr>
        <p:spPr>
          <a:xfrm>
            <a:off x="723977" y="5193124"/>
            <a:ext cx="7767577" cy="671915"/>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Large District Enrollment</a:t>
            </a:r>
            <a:r>
              <a:rPr lang="en-US" dirty="0">
                <a:latin typeface="Calibri" panose="020F0502020204030204" pitchFamily="34" charset="0"/>
                <a:ea typeface="Calibri" panose="020F0502020204030204" pitchFamily="34" charset="0"/>
                <a:cs typeface="Times New Roman" panose="02020603050405020304" pitchFamily="18" charset="0"/>
              </a:rPr>
              <a:t>  As of October 2023, PCSD was the 11</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largest school district in Georgia (out of the 180 districts and 37 large districts).   </a:t>
            </a:r>
          </a:p>
        </p:txBody>
      </p:sp>
      <p:sp>
        <p:nvSpPr>
          <p:cNvPr id="12" name="TextBox 11">
            <a:extLst>
              <a:ext uri="{FF2B5EF4-FFF2-40B4-BE49-F238E27FC236}">
                <a16:creationId xmlns:a16="http://schemas.microsoft.com/office/drawing/2014/main" id="{F2CE6608-2E9C-44BE-B315-AFFC2BDD3537}"/>
              </a:ext>
            </a:extLst>
          </p:cNvPr>
          <p:cNvSpPr txBox="1"/>
          <p:nvPr/>
        </p:nvSpPr>
        <p:spPr>
          <a:xfrm>
            <a:off x="7467600" y="5837757"/>
            <a:ext cx="15240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FY2021- FY2024</a:t>
            </a:r>
          </a:p>
        </p:txBody>
      </p:sp>
      <p:pic>
        <p:nvPicPr>
          <p:cNvPr id="4" name="Picture 3">
            <a:extLst>
              <a:ext uri="{FF2B5EF4-FFF2-40B4-BE49-F238E27FC236}">
                <a16:creationId xmlns:a16="http://schemas.microsoft.com/office/drawing/2014/main" id="{F5A8B516-2BCF-C356-330B-710766B14128}"/>
              </a:ext>
            </a:extLst>
          </p:cNvPr>
          <p:cNvPicPr>
            <a:picLocks noChangeAspect="1"/>
          </p:cNvPicPr>
          <p:nvPr/>
        </p:nvPicPr>
        <p:blipFill>
          <a:blip r:embed="rId3"/>
          <a:stretch>
            <a:fillRect/>
          </a:stretch>
        </p:blipFill>
        <p:spPr>
          <a:xfrm>
            <a:off x="723977" y="87646"/>
            <a:ext cx="7640271" cy="2501353"/>
          </a:xfrm>
          <a:prstGeom prst="rect">
            <a:avLst/>
          </a:prstGeom>
          <a:ln>
            <a:solidFill>
              <a:schemeClr val="tx1"/>
            </a:solidFill>
          </a:ln>
        </p:spPr>
      </p:pic>
      <p:pic>
        <p:nvPicPr>
          <p:cNvPr id="5" name="Picture 4">
            <a:extLst>
              <a:ext uri="{FF2B5EF4-FFF2-40B4-BE49-F238E27FC236}">
                <a16:creationId xmlns:a16="http://schemas.microsoft.com/office/drawing/2014/main" id="{168F3D24-9C09-A005-CD47-2F06B6F0DB82}"/>
              </a:ext>
            </a:extLst>
          </p:cNvPr>
          <p:cNvPicPr>
            <a:picLocks noChangeAspect="1"/>
          </p:cNvPicPr>
          <p:nvPr/>
        </p:nvPicPr>
        <p:blipFill>
          <a:blip r:embed="rId4"/>
          <a:stretch>
            <a:fillRect/>
          </a:stretch>
        </p:blipFill>
        <p:spPr>
          <a:xfrm>
            <a:off x="723976" y="2628761"/>
            <a:ext cx="7640271" cy="2651586"/>
          </a:xfrm>
          <a:prstGeom prst="rect">
            <a:avLst/>
          </a:prstGeom>
          <a:ln>
            <a:solidFill>
              <a:schemeClr val="tx1"/>
            </a:solidFill>
          </a:ln>
        </p:spPr>
      </p:pic>
      <p:pic>
        <p:nvPicPr>
          <p:cNvPr id="3" name="Picture 2">
            <a:extLst>
              <a:ext uri="{FF2B5EF4-FFF2-40B4-BE49-F238E27FC236}">
                <a16:creationId xmlns:a16="http://schemas.microsoft.com/office/drawing/2014/main" id="{48DEF7BC-EA8B-1113-B34C-D59B2D2FF055}"/>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2819400" y="1447800"/>
            <a:ext cx="647700" cy="359428"/>
          </a:xfrm>
          <a:prstGeom prst="rect">
            <a:avLst/>
          </a:prstGeom>
        </p:spPr>
      </p:pic>
      <p:pic>
        <p:nvPicPr>
          <p:cNvPr id="6" name="Picture 5">
            <a:extLst>
              <a:ext uri="{FF2B5EF4-FFF2-40B4-BE49-F238E27FC236}">
                <a16:creationId xmlns:a16="http://schemas.microsoft.com/office/drawing/2014/main" id="{A8F31C37-C050-0909-9E99-A6616087B32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2286000" y="3592273"/>
            <a:ext cx="533400" cy="671915"/>
          </a:xfrm>
          <a:prstGeom prst="rect">
            <a:avLst/>
          </a:prstGeom>
        </p:spPr>
      </p:pic>
    </p:spTree>
    <p:extLst>
      <p:ext uri="{BB962C8B-B14F-4D97-AF65-F5344CB8AC3E}">
        <p14:creationId xmlns:p14="http://schemas.microsoft.com/office/powerpoint/2010/main" val="40945704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6248400"/>
            <a:ext cx="6400800" cy="609600"/>
          </a:xfrm>
        </p:spPr>
        <p:txBody>
          <a:bodyPr/>
          <a:lstStyle/>
          <a:p>
            <a:r>
              <a:rPr lang="en-US" sz="3600" dirty="0">
                <a:solidFill>
                  <a:schemeClr val="bg1"/>
                </a:solidFill>
              </a:rPr>
              <a:t>Preliminary Enrollment</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8" name="TextBox 7"/>
          <p:cNvSpPr txBox="1"/>
          <p:nvPr/>
        </p:nvSpPr>
        <p:spPr>
          <a:xfrm>
            <a:off x="301274" y="5750963"/>
            <a:ext cx="7547328" cy="246221"/>
          </a:xfrm>
          <a:prstGeom prst="rect">
            <a:avLst/>
          </a:prstGeom>
          <a:noFill/>
        </p:spPr>
        <p:txBody>
          <a:bodyPr wrap="square" rtlCol="0">
            <a:spAutoFit/>
          </a:bodyPr>
          <a:lstStyle/>
          <a:p>
            <a:pPr algn="ctr"/>
            <a:r>
              <a:rPr lang="en-US" sz="1000" dirty="0"/>
              <a:t>Please Note: These are preliminary numbers and will be influenced by Kindergarten Registration, School Choice, Programs, etc.</a:t>
            </a:r>
          </a:p>
        </p:txBody>
      </p:sp>
      <p:sp>
        <p:nvSpPr>
          <p:cNvPr id="11" name="TextBox 10">
            <a:extLst>
              <a:ext uri="{FF2B5EF4-FFF2-40B4-BE49-F238E27FC236}">
                <a16:creationId xmlns:a16="http://schemas.microsoft.com/office/drawing/2014/main" id="{C4AA407A-DC79-4356-9AA8-D92C5C1A2074}"/>
              </a:ext>
            </a:extLst>
          </p:cNvPr>
          <p:cNvSpPr txBox="1"/>
          <p:nvPr/>
        </p:nvSpPr>
        <p:spPr>
          <a:xfrm>
            <a:off x="7848601" y="5837757"/>
            <a:ext cx="11430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FY2025 (P)</a:t>
            </a:r>
          </a:p>
        </p:txBody>
      </p:sp>
      <p:pic>
        <p:nvPicPr>
          <p:cNvPr id="5" name="Picture 4">
            <a:extLst>
              <a:ext uri="{FF2B5EF4-FFF2-40B4-BE49-F238E27FC236}">
                <a16:creationId xmlns:a16="http://schemas.microsoft.com/office/drawing/2014/main" id="{40B3715C-40F8-EEB8-CAF1-9BB33E6E22EA}"/>
              </a:ext>
            </a:extLst>
          </p:cNvPr>
          <p:cNvPicPr>
            <a:picLocks noChangeAspect="1"/>
          </p:cNvPicPr>
          <p:nvPr/>
        </p:nvPicPr>
        <p:blipFill>
          <a:blip r:embed="rId3"/>
          <a:stretch>
            <a:fillRect/>
          </a:stretch>
        </p:blipFill>
        <p:spPr>
          <a:xfrm>
            <a:off x="284528" y="328010"/>
            <a:ext cx="8416265" cy="3066797"/>
          </a:xfrm>
          <a:prstGeom prst="rect">
            <a:avLst/>
          </a:prstGeom>
        </p:spPr>
      </p:pic>
      <p:pic>
        <p:nvPicPr>
          <p:cNvPr id="7" name="Picture 6">
            <a:extLst>
              <a:ext uri="{FF2B5EF4-FFF2-40B4-BE49-F238E27FC236}">
                <a16:creationId xmlns:a16="http://schemas.microsoft.com/office/drawing/2014/main" id="{C65EB9A7-C5E7-C272-E0BE-C7B8E9F53F6F}"/>
              </a:ext>
            </a:extLst>
          </p:cNvPr>
          <p:cNvPicPr>
            <a:picLocks noChangeAspect="1"/>
          </p:cNvPicPr>
          <p:nvPr/>
        </p:nvPicPr>
        <p:blipFill>
          <a:blip r:embed="rId4"/>
          <a:stretch>
            <a:fillRect/>
          </a:stretch>
        </p:blipFill>
        <p:spPr>
          <a:xfrm>
            <a:off x="284528" y="3458837"/>
            <a:ext cx="8416265" cy="2117878"/>
          </a:xfrm>
          <a:prstGeom prst="rect">
            <a:avLst/>
          </a:prstGeom>
        </p:spPr>
      </p:pic>
      <p:pic>
        <p:nvPicPr>
          <p:cNvPr id="4" name="Picture 3">
            <a:extLst>
              <a:ext uri="{FF2B5EF4-FFF2-40B4-BE49-F238E27FC236}">
                <a16:creationId xmlns:a16="http://schemas.microsoft.com/office/drawing/2014/main" id="{91270C2B-3A72-514F-CFCA-A7046E7E9EB0}"/>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7856589" y="2821401"/>
            <a:ext cx="834679" cy="573406"/>
          </a:xfrm>
          <a:prstGeom prst="rect">
            <a:avLst/>
          </a:prstGeom>
        </p:spPr>
      </p:pic>
      <p:pic>
        <p:nvPicPr>
          <p:cNvPr id="6" name="Picture 5">
            <a:extLst>
              <a:ext uri="{FF2B5EF4-FFF2-40B4-BE49-F238E27FC236}">
                <a16:creationId xmlns:a16="http://schemas.microsoft.com/office/drawing/2014/main" id="{7F86923B-87D2-A0D8-7B79-F2430A48572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3643399" y="2821401"/>
            <a:ext cx="834679" cy="573406"/>
          </a:xfrm>
          <a:prstGeom prst="rect">
            <a:avLst/>
          </a:prstGeom>
        </p:spPr>
      </p:pic>
    </p:spTree>
    <p:extLst>
      <p:ext uri="{BB962C8B-B14F-4D97-AF65-F5344CB8AC3E}">
        <p14:creationId xmlns:p14="http://schemas.microsoft.com/office/powerpoint/2010/main" val="2633264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620000" cy="609600"/>
          </a:xfrm>
        </p:spPr>
        <p:txBody>
          <a:bodyPr/>
          <a:lstStyle/>
          <a:p>
            <a:r>
              <a:rPr lang="en-US" sz="3600" dirty="0">
                <a:solidFill>
                  <a:schemeClr val="bg1"/>
                </a:solidFill>
              </a:rPr>
              <a:t>ESEP Participation </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4" name="Rectangle 3">
            <a:extLst>
              <a:ext uri="{FF2B5EF4-FFF2-40B4-BE49-F238E27FC236}">
                <a16:creationId xmlns:a16="http://schemas.microsoft.com/office/drawing/2014/main" id="{ED6675A5-4F50-4A5D-B186-FEE0D3518CFD}"/>
              </a:ext>
            </a:extLst>
          </p:cNvPr>
          <p:cNvSpPr/>
          <p:nvPr/>
        </p:nvSpPr>
        <p:spPr>
          <a:xfrm>
            <a:off x="533400" y="457200"/>
            <a:ext cx="8077200" cy="2062552"/>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ESEP Participation</a:t>
            </a:r>
            <a:r>
              <a:rPr lang="en-US" dirty="0">
                <a:latin typeface="Calibri" panose="020F0502020204030204" pitchFamily="34" charset="0"/>
                <a:ea typeface="Calibri" panose="020F0502020204030204" pitchFamily="34" charset="0"/>
                <a:cs typeface="Times New Roman" panose="02020603050405020304" pitchFamily="18" charset="0"/>
              </a:rPr>
              <a:t>. In FY2024, e</a:t>
            </a:r>
            <a:r>
              <a:rPr lang="en-US" sz="1800" dirty="0">
                <a:latin typeface="Calibri" panose="020F0502020204030204" pitchFamily="34" charset="0"/>
                <a:ea typeface="Calibri" panose="020F0502020204030204" pitchFamily="34" charset="0"/>
                <a:cs typeface="Times New Roman" panose="02020603050405020304" pitchFamily="18" charset="0"/>
              </a:rPr>
              <a:t>nrollment in Exceptional Students Educational Programs (</a:t>
            </a:r>
            <a:r>
              <a:rPr lang="en-US" dirty="0">
                <a:latin typeface="Calibri" panose="020F0502020204030204" pitchFamily="34" charset="0"/>
                <a:ea typeface="Calibri" panose="020F0502020204030204" pitchFamily="34" charset="0"/>
                <a:cs typeface="Times New Roman" panose="02020603050405020304" pitchFamily="18" charset="0"/>
              </a:rPr>
              <a:t>ESEP) was 15.6% of the student population, compared to a statewide and large district average of 13.4% and 13.3%, respectively.</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From FY2015 to FY2024, the district, statewide and large district participation percentage increased 3.6%, 2.4% and 2.3%, respectively. </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554BA57-7E06-4A9B-B7CE-F44A9D082020}"/>
              </a:ext>
            </a:extLst>
          </p:cNvPr>
          <p:cNvSpPr txBox="1"/>
          <p:nvPr/>
        </p:nvSpPr>
        <p:spPr>
          <a:xfrm>
            <a:off x="-19455" y="5644161"/>
            <a:ext cx="7696200" cy="507831"/>
          </a:xfrm>
          <a:prstGeom prst="rect">
            <a:avLst/>
          </a:prstGeom>
          <a:noFill/>
        </p:spPr>
        <p:txBody>
          <a:bodyPr wrap="square" rtlCol="0">
            <a:spAutoFit/>
          </a:bodyPr>
          <a:lstStyle/>
          <a:p>
            <a:r>
              <a:rPr lang="en-US" sz="900" dirty="0"/>
              <a:t>Source: GaDOE Enrollment by Disability and Student Enrollment by Grade as of FY2024 (includes PK) </a:t>
            </a:r>
          </a:p>
          <a:p>
            <a:r>
              <a:rPr lang="en-US" sz="900" dirty="0"/>
              <a:t>Large Districts are districts with &gt;10,000 FTE  </a:t>
            </a:r>
          </a:p>
          <a:p>
            <a:endParaRPr lang="en-US" sz="900" dirty="0"/>
          </a:p>
        </p:txBody>
      </p:sp>
      <p:sp>
        <p:nvSpPr>
          <p:cNvPr id="7" name="TextBox 6">
            <a:extLst>
              <a:ext uri="{FF2B5EF4-FFF2-40B4-BE49-F238E27FC236}">
                <a16:creationId xmlns:a16="http://schemas.microsoft.com/office/drawing/2014/main" id="{3368EC9D-5E46-4512-8286-CEC2A737075A}"/>
              </a:ext>
            </a:extLst>
          </p:cNvPr>
          <p:cNvSpPr txBox="1"/>
          <p:nvPr/>
        </p:nvSpPr>
        <p:spPr>
          <a:xfrm>
            <a:off x="7467600" y="5837757"/>
            <a:ext cx="15240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FY2015- FY2024</a:t>
            </a:r>
          </a:p>
        </p:txBody>
      </p:sp>
      <p:pic>
        <p:nvPicPr>
          <p:cNvPr id="6" name="Picture 5">
            <a:extLst>
              <a:ext uri="{FF2B5EF4-FFF2-40B4-BE49-F238E27FC236}">
                <a16:creationId xmlns:a16="http://schemas.microsoft.com/office/drawing/2014/main" id="{4F3F55C9-CA58-9BB7-C760-82FB736AAB9B}"/>
              </a:ext>
            </a:extLst>
          </p:cNvPr>
          <p:cNvPicPr>
            <a:picLocks noChangeAspect="1"/>
          </p:cNvPicPr>
          <p:nvPr/>
        </p:nvPicPr>
        <p:blipFill>
          <a:blip r:embed="rId3"/>
          <a:stretch>
            <a:fillRect/>
          </a:stretch>
        </p:blipFill>
        <p:spPr>
          <a:xfrm>
            <a:off x="533400" y="2438948"/>
            <a:ext cx="7780952" cy="3085714"/>
          </a:xfrm>
          <a:prstGeom prst="rect">
            <a:avLst/>
          </a:prstGeom>
          <a:ln>
            <a:solidFill>
              <a:schemeClr val="tx1"/>
            </a:solidFill>
          </a:ln>
        </p:spPr>
      </p:pic>
      <p:pic>
        <p:nvPicPr>
          <p:cNvPr id="5" name="Picture 4">
            <a:extLst>
              <a:ext uri="{FF2B5EF4-FFF2-40B4-BE49-F238E27FC236}">
                <a16:creationId xmlns:a16="http://schemas.microsoft.com/office/drawing/2014/main" id="{F2F821D5-EBD3-92E6-3504-5C75FF0B9B5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7458075" y="2800455"/>
            <a:ext cx="594211" cy="408210"/>
          </a:xfrm>
          <a:prstGeom prst="rect">
            <a:avLst/>
          </a:prstGeom>
        </p:spPr>
      </p:pic>
    </p:spTree>
    <p:extLst>
      <p:ext uri="{BB962C8B-B14F-4D97-AF65-F5344CB8AC3E}">
        <p14:creationId xmlns:p14="http://schemas.microsoft.com/office/powerpoint/2010/main" val="13364270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FY2025 Budget Roadmap</a:t>
            </a: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a:defRPr/>
            </a:pPr>
            <a:r>
              <a:rPr lang="en-US" sz="1200" dirty="0"/>
              <a:t>1 | Roadmap</a:t>
            </a:r>
          </a:p>
        </p:txBody>
      </p:sp>
      <p:pic>
        <p:nvPicPr>
          <p:cNvPr id="6" name="Picture 5">
            <a:extLst>
              <a:ext uri="{FF2B5EF4-FFF2-40B4-BE49-F238E27FC236}">
                <a16:creationId xmlns:a16="http://schemas.microsoft.com/office/drawing/2014/main" id="{D5BF50EA-5ABC-1BD7-63D0-D2054D473030}"/>
              </a:ext>
            </a:extLst>
          </p:cNvPr>
          <p:cNvPicPr>
            <a:picLocks noChangeAspect="1"/>
          </p:cNvPicPr>
          <p:nvPr/>
        </p:nvPicPr>
        <p:blipFill>
          <a:blip r:embed="rId3"/>
          <a:stretch>
            <a:fillRect/>
          </a:stretch>
        </p:blipFill>
        <p:spPr>
          <a:xfrm>
            <a:off x="270971" y="457200"/>
            <a:ext cx="8602058" cy="5367350"/>
          </a:xfrm>
          <a:prstGeom prst="rect">
            <a:avLst/>
          </a:prstGeom>
        </p:spPr>
      </p:pic>
      <p:sp>
        <p:nvSpPr>
          <p:cNvPr id="8" name="TextBox 7">
            <a:extLst>
              <a:ext uri="{FF2B5EF4-FFF2-40B4-BE49-F238E27FC236}">
                <a16:creationId xmlns:a16="http://schemas.microsoft.com/office/drawing/2014/main" id="{A2BD170D-F02F-4B3A-A74C-43B8E783DF0C}"/>
              </a:ext>
            </a:extLst>
          </p:cNvPr>
          <p:cNvSpPr txBox="1"/>
          <p:nvPr/>
        </p:nvSpPr>
        <p:spPr>
          <a:xfrm>
            <a:off x="5627255" y="304800"/>
            <a:ext cx="3211945" cy="646331"/>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i="1" dirty="0">
                <a:solidFill>
                  <a:schemeClr val="bg1"/>
                </a:solidFill>
              </a:rPr>
              <a:t>March 12, 2024</a:t>
            </a:r>
          </a:p>
          <a:p>
            <a:pPr algn="ctr"/>
            <a:r>
              <a:rPr lang="en-US" b="1" dirty="0">
                <a:solidFill>
                  <a:schemeClr val="bg1"/>
                </a:solidFill>
              </a:rPr>
              <a:t>Budget Foundation (Primer) </a:t>
            </a:r>
          </a:p>
        </p:txBody>
      </p:sp>
    </p:spTree>
    <p:extLst>
      <p:ext uri="{BB962C8B-B14F-4D97-AF65-F5344CB8AC3E}">
        <p14:creationId xmlns:p14="http://schemas.microsoft.com/office/powerpoint/2010/main" val="9881293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56" y="412074"/>
            <a:ext cx="8748713" cy="609600"/>
          </a:xfrm>
        </p:spPr>
        <p:txBody>
          <a:bodyPr/>
          <a:lstStyle/>
          <a:p>
            <a:pPr algn="ctr"/>
            <a:r>
              <a:rPr lang="en-US" sz="3200" dirty="0">
                <a:solidFill>
                  <a:schemeClr val="tx1"/>
                </a:solidFill>
              </a:rPr>
              <a:t>Organizational Factors Influencing Decisions: </a:t>
            </a:r>
            <a:r>
              <a:rPr lang="en-US" sz="4400" dirty="0">
                <a:solidFill>
                  <a:schemeClr val="tx1"/>
                </a:solidFill>
              </a:rPr>
              <a:t>     Funding Factors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257800"/>
            <a:ext cx="1480568" cy="1179827"/>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7182199" y="6437627"/>
            <a:ext cx="1746570" cy="276999"/>
          </a:xfrm>
          <a:prstGeom prst="rect">
            <a:avLst/>
          </a:prstGeom>
          <a:noFill/>
        </p:spPr>
        <p:txBody>
          <a:bodyPr wrap="square" rtlCol="0">
            <a:spAutoFit/>
          </a:bodyPr>
          <a:lstStyle/>
          <a:p>
            <a:r>
              <a:rPr lang="en-US" sz="1200" dirty="0">
                <a:solidFill>
                  <a:schemeClr val="bg1"/>
                </a:solidFill>
              </a:rPr>
              <a:t>Engage. Inspire. Prepare.</a:t>
            </a:r>
          </a:p>
        </p:txBody>
      </p:sp>
      <p:cxnSp>
        <p:nvCxnSpPr>
          <p:cNvPr id="5" name="Straight Connector 4">
            <a:extLst>
              <a:ext uri="{FF2B5EF4-FFF2-40B4-BE49-F238E27FC236}">
                <a16:creationId xmlns:a16="http://schemas.microsoft.com/office/drawing/2014/main" id="{166FE49B-DA72-4DD4-92DC-802B9A75CF6F}"/>
              </a:ext>
            </a:extLst>
          </p:cNvPr>
          <p:cNvCxnSpPr/>
          <p:nvPr/>
        </p:nvCxnSpPr>
        <p:spPr>
          <a:xfrm>
            <a:off x="1075853" y="1659847"/>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E16BAE-1115-4DBF-974D-6A7B7C13245E}"/>
              </a:ext>
            </a:extLst>
          </p:cNvPr>
          <p:cNvSpPr txBox="1"/>
          <p:nvPr/>
        </p:nvSpPr>
        <p:spPr>
          <a:xfrm>
            <a:off x="869477" y="4141632"/>
            <a:ext cx="7405045" cy="1815882"/>
          </a:xfrm>
          <a:prstGeom prst="rect">
            <a:avLst/>
          </a:prstGeom>
          <a:noFill/>
        </p:spPr>
        <p:txBody>
          <a:bodyPr wrap="square" rtlCol="0">
            <a:spAutoFit/>
          </a:bodyPr>
          <a:lstStyle/>
          <a:p>
            <a:r>
              <a:rPr lang="en-US" sz="1400" b="1" dirty="0"/>
              <a:t>Funding Factors:</a:t>
            </a:r>
          </a:p>
          <a:p>
            <a:pPr marL="285750" indent="-285750">
              <a:buFont typeface="Arial" panose="020B0604020202020204" pitchFamily="34" charset="0"/>
              <a:buChar char="•"/>
            </a:pPr>
            <a:r>
              <a:rPr lang="en-US" sz="1400" dirty="0"/>
              <a:t>57% of revenue comes from state sources, compared to a statewide average of 45% </a:t>
            </a:r>
          </a:p>
          <a:p>
            <a:pPr marL="285750" indent="-285750">
              <a:buFont typeface="Arial" panose="020B0604020202020204" pitchFamily="34" charset="0"/>
              <a:buChar char="•"/>
            </a:pPr>
            <a:r>
              <a:rPr lang="en-US" sz="1400" dirty="0"/>
              <a:t>Local revenue per-pupil rank is 12th out of 16 comparable districts (20k-60k)</a:t>
            </a:r>
          </a:p>
          <a:p>
            <a:pPr marL="285750" indent="-285750">
              <a:buFont typeface="Arial" panose="020B0604020202020204" pitchFamily="34" charset="0"/>
              <a:buChar char="•"/>
            </a:pPr>
            <a:r>
              <a:rPr lang="en-US" sz="1400" dirty="0"/>
              <a:t>State revenue per-pupil rank is 2nd out of 16 comparable districts (20k-60k)</a:t>
            </a:r>
          </a:p>
          <a:p>
            <a:pPr marL="285750" indent="-285750">
              <a:buFont typeface="Arial" panose="020B0604020202020204" pitchFamily="34" charset="0"/>
              <a:buChar char="•"/>
            </a:pPr>
            <a:r>
              <a:rPr lang="en-US" sz="1400" dirty="0"/>
              <a:t>Total revenue per-pupil rank is 10th out of 16 comparable districts (20k-60k)</a:t>
            </a:r>
          </a:p>
          <a:p>
            <a:pPr marL="285750" indent="-285750">
              <a:buFont typeface="Arial" panose="020B0604020202020204" pitchFamily="34" charset="0"/>
              <a:buChar char="•"/>
            </a:pPr>
            <a:r>
              <a:rPr lang="en-US" sz="1400" dirty="0"/>
              <a:t>4th largest recipient of the Equalization Grant, 7% of total revenue</a:t>
            </a:r>
          </a:p>
          <a:p>
            <a:pPr marL="285750" indent="-285750">
              <a:buFont typeface="Arial" panose="020B0604020202020204" pitchFamily="34" charset="0"/>
              <a:buChar char="•"/>
            </a:pPr>
            <a:r>
              <a:rPr lang="en-US" sz="1400" dirty="0"/>
              <a:t>Millage rate of 17.675 is comparable to large district average of 17.534</a:t>
            </a:r>
          </a:p>
          <a:p>
            <a:pPr marL="285750" indent="-285750">
              <a:buFont typeface="Arial" panose="020B0604020202020204" pitchFamily="34" charset="0"/>
              <a:buChar char="•"/>
            </a:pPr>
            <a:r>
              <a:rPr lang="en-US" sz="1400" dirty="0"/>
              <a:t>Low Title I funding per-pupil, ranked 12th out of 16 comparable districts (20k-60k)</a:t>
            </a:r>
          </a:p>
        </p:txBody>
      </p:sp>
      <p:sp>
        <p:nvSpPr>
          <p:cNvPr id="9" name="TextBox 8">
            <a:extLst>
              <a:ext uri="{FF2B5EF4-FFF2-40B4-BE49-F238E27FC236}">
                <a16:creationId xmlns:a16="http://schemas.microsoft.com/office/drawing/2014/main" id="{AA85CF11-EB3A-43A4-9649-6333FE39ED68}"/>
              </a:ext>
            </a:extLst>
          </p:cNvPr>
          <p:cNvSpPr txBox="1"/>
          <p:nvPr/>
        </p:nvSpPr>
        <p:spPr>
          <a:xfrm>
            <a:off x="304800" y="1690840"/>
            <a:ext cx="8490968" cy="2462213"/>
          </a:xfrm>
          <a:prstGeom prst="rect">
            <a:avLst/>
          </a:prstGeom>
          <a:noFill/>
        </p:spPr>
        <p:txBody>
          <a:bodyPr wrap="square" rtlCol="0">
            <a:spAutoFit/>
          </a:bodyPr>
          <a:lstStyle/>
          <a:p>
            <a:pPr algn="just"/>
            <a:r>
              <a:rPr lang="en-US" sz="1400" dirty="0"/>
              <a:t>“Due to the factors previously mentioned, including a significantly lower non-residential digest percentage of 14% and a comparable millage rate to other large and neighboring school districts, our local revenue per pupil is expected to remain significantly lower than that of other large and comparable districts.   We remain the 4th largest recipient of the Equalization Grant (7% of our total revenue), which will provide some relief through state revenue. Out of 16 comparable districts (20k-60k) we rank 12th in local revenue per-pupil and 2nd in state revenue per-pupil.  Compared to all 180 school districts, we rank 95th in local revenue per-pupil and 98th in state revenue per-pupil, while being the 11th largest school district in Georgia.  Looking at Local and Total Revenue on the left side of the slide, we currently collects $0.90 for every $1.00 in total revenue per student statewide (average) and $0.74 for every $1.00 in local revenue per pupil statewide (average).  When it comes to SPLOST Collections, we currently collects only $0.55 for every $1.00 collected on average by our neighboring school districts, including Cherokee, Cobb, Bartow, and Douglas Counties.  Considering Debt Service, we only $0.41 for every $1.00.”</a:t>
            </a:r>
            <a:endParaRPr lang="en-US" dirty="0"/>
          </a:p>
        </p:txBody>
      </p:sp>
    </p:spTree>
    <p:extLst>
      <p:ext uri="{BB962C8B-B14F-4D97-AF65-F5344CB8AC3E}">
        <p14:creationId xmlns:p14="http://schemas.microsoft.com/office/powerpoint/2010/main" val="31701678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CEB9CF8-EEC5-40F5-9E96-B4D15337A370}"/>
              </a:ext>
            </a:extLst>
          </p:cNvPr>
          <p:cNvGraphicFramePr>
            <a:graphicFrameLocks/>
          </p:cNvGraphicFramePr>
          <p:nvPr/>
        </p:nvGraphicFramePr>
        <p:xfrm>
          <a:off x="4299881" y="231854"/>
          <a:ext cx="5076370" cy="39013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Revenue Sources</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TextBox 6"/>
          <p:cNvSpPr txBox="1"/>
          <p:nvPr/>
        </p:nvSpPr>
        <p:spPr>
          <a:xfrm>
            <a:off x="0" y="5786048"/>
            <a:ext cx="4191000" cy="230832"/>
          </a:xfrm>
          <a:prstGeom prst="rect">
            <a:avLst/>
          </a:prstGeom>
          <a:noFill/>
        </p:spPr>
        <p:txBody>
          <a:bodyPr wrap="square" rtlCol="0">
            <a:spAutoFit/>
          </a:bodyPr>
          <a:lstStyle/>
          <a:p>
            <a:r>
              <a:rPr lang="en-US" sz="900" dirty="0"/>
              <a:t>Source: GaDOE School System Revenue/Expenditures Report as of FY2023</a:t>
            </a:r>
          </a:p>
        </p:txBody>
      </p:sp>
      <p:sp>
        <p:nvSpPr>
          <p:cNvPr id="8" name="TextBox 7">
            <a:extLst>
              <a:ext uri="{FF2B5EF4-FFF2-40B4-BE49-F238E27FC236}">
                <a16:creationId xmlns:a16="http://schemas.microsoft.com/office/drawing/2014/main" id="{5737900E-2D0A-438D-8547-F9FB7E0A20E8}"/>
              </a:ext>
            </a:extLst>
          </p:cNvPr>
          <p:cNvSpPr txBox="1"/>
          <p:nvPr/>
        </p:nvSpPr>
        <p:spPr>
          <a:xfrm>
            <a:off x="168381" y="4133184"/>
            <a:ext cx="6705600" cy="1477328"/>
          </a:xfrm>
          <a:prstGeom prst="rect">
            <a:avLst/>
          </a:prstGeom>
          <a:noFill/>
        </p:spPr>
        <p:txBody>
          <a:bodyPr wrap="square" rtlCol="0">
            <a:spAutoFit/>
          </a:bodyPr>
          <a:lstStyle/>
          <a:p>
            <a:r>
              <a:rPr lang="en-US" b="1" u="sng" dirty="0"/>
              <a:t>Dependency on State Sources</a:t>
            </a:r>
            <a:r>
              <a:rPr lang="en-US" b="1" dirty="0"/>
              <a:t>.</a:t>
            </a:r>
            <a:r>
              <a:rPr lang="en-US" dirty="0"/>
              <a:t>  With approximately 57% of revenue coming from state sources (compared to a statewide average of 45%) the District is highly susceptible to changes in state funding, including austerity reductions, Equalization Grant funding and changes in the Quality Basic Education (QBE) formula.</a:t>
            </a:r>
          </a:p>
        </p:txBody>
      </p:sp>
      <p:sp>
        <p:nvSpPr>
          <p:cNvPr id="10" name="TextBox 9">
            <a:extLst>
              <a:ext uri="{FF2B5EF4-FFF2-40B4-BE49-F238E27FC236}">
                <a16:creationId xmlns:a16="http://schemas.microsoft.com/office/drawing/2014/main" id="{CEEA8896-E57F-4D22-B0A5-DA7C3BFB2AB0}"/>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FY2023</a:t>
            </a:r>
          </a:p>
        </p:txBody>
      </p:sp>
      <p:sp>
        <p:nvSpPr>
          <p:cNvPr id="20" name="TextBox 19">
            <a:extLst>
              <a:ext uri="{FF2B5EF4-FFF2-40B4-BE49-F238E27FC236}">
                <a16:creationId xmlns:a16="http://schemas.microsoft.com/office/drawing/2014/main" id="{38B2DE2E-0467-4510-BE40-5505D525A540}"/>
              </a:ext>
            </a:extLst>
          </p:cNvPr>
          <p:cNvSpPr txBox="1"/>
          <p:nvPr/>
        </p:nvSpPr>
        <p:spPr>
          <a:xfrm>
            <a:off x="8053300" y="4724406"/>
            <a:ext cx="1066800" cy="307777"/>
          </a:xfrm>
          <a:prstGeom prst="rect">
            <a:avLst/>
          </a:prstGeom>
          <a:noFill/>
        </p:spPr>
        <p:txBody>
          <a:bodyPr wrap="square" rtlCol="0">
            <a:spAutoFit/>
          </a:bodyPr>
          <a:lstStyle/>
          <a:p>
            <a:pPr algn="ctr"/>
            <a:r>
              <a:rPr lang="en-US" sz="1400" b="1" dirty="0"/>
              <a:t>FY2022</a:t>
            </a:r>
          </a:p>
        </p:txBody>
      </p:sp>
      <p:graphicFrame>
        <p:nvGraphicFramePr>
          <p:cNvPr id="4" name="Chart 3">
            <a:extLst>
              <a:ext uri="{FF2B5EF4-FFF2-40B4-BE49-F238E27FC236}">
                <a16:creationId xmlns:a16="http://schemas.microsoft.com/office/drawing/2014/main" id="{EADADEA7-0C53-4F3F-8BA5-0290FD016CD1}"/>
              </a:ext>
            </a:extLst>
          </p:cNvPr>
          <p:cNvGraphicFramePr>
            <a:graphicFrameLocks/>
          </p:cNvGraphicFramePr>
          <p:nvPr>
            <p:extLst>
              <p:ext uri="{D42A27DB-BD31-4B8C-83A1-F6EECF244321}">
                <p14:modId xmlns:p14="http://schemas.microsoft.com/office/powerpoint/2010/main" val="3180804296"/>
              </p:ext>
            </p:extLst>
          </p:nvPr>
        </p:nvGraphicFramePr>
        <p:xfrm>
          <a:off x="-152400" y="148908"/>
          <a:ext cx="4953000" cy="3896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CEB9CF8-EEC5-40F5-9E96-B4D15337A370}"/>
              </a:ext>
            </a:extLst>
          </p:cNvPr>
          <p:cNvGraphicFramePr>
            <a:graphicFrameLocks/>
          </p:cNvGraphicFramePr>
          <p:nvPr>
            <p:extLst>
              <p:ext uri="{D42A27DB-BD31-4B8C-83A1-F6EECF244321}">
                <p14:modId xmlns:p14="http://schemas.microsoft.com/office/powerpoint/2010/main" val="2059813479"/>
              </p:ext>
            </p:extLst>
          </p:nvPr>
        </p:nvGraphicFramePr>
        <p:xfrm>
          <a:off x="4147481" y="141756"/>
          <a:ext cx="5228770" cy="39914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ACEB9CF8-EEC5-40F5-9E96-B4D15337A370}"/>
              </a:ext>
            </a:extLst>
          </p:cNvPr>
          <p:cNvGraphicFramePr>
            <a:graphicFrameLocks/>
          </p:cNvGraphicFramePr>
          <p:nvPr>
            <p:extLst>
              <p:ext uri="{D42A27DB-BD31-4B8C-83A1-F6EECF244321}">
                <p14:modId xmlns:p14="http://schemas.microsoft.com/office/powerpoint/2010/main" val="137298128"/>
              </p:ext>
            </p:extLst>
          </p:nvPr>
        </p:nvGraphicFramePr>
        <p:xfrm>
          <a:off x="6117982" y="2250405"/>
          <a:ext cx="3452586" cy="2699898"/>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a:extLst>
              <a:ext uri="{FF2B5EF4-FFF2-40B4-BE49-F238E27FC236}">
                <a16:creationId xmlns:a16="http://schemas.microsoft.com/office/drawing/2014/main" id="{5A0BFA08-D21D-9734-098F-74B7ACCA53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5495196" y="3108581"/>
            <a:ext cx="594211" cy="408210"/>
          </a:xfrm>
          <a:prstGeom prst="rect">
            <a:avLst/>
          </a:prstGeom>
        </p:spPr>
      </p:pic>
      <p:pic>
        <p:nvPicPr>
          <p:cNvPr id="6" name="Picture 5">
            <a:extLst>
              <a:ext uri="{FF2B5EF4-FFF2-40B4-BE49-F238E27FC236}">
                <a16:creationId xmlns:a16="http://schemas.microsoft.com/office/drawing/2014/main" id="{FFC25D7A-BA58-9DAC-209E-5FC5F70A2BDD}"/>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1068124" y="2881346"/>
            <a:ext cx="594211" cy="408210"/>
          </a:xfrm>
          <a:prstGeom prst="rect">
            <a:avLst/>
          </a:prstGeom>
        </p:spPr>
      </p:pic>
    </p:spTree>
    <p:extLst>
      <p:ext uri="{BB962C8B-B14F-4D97-AF65-F5344CB8AC3E}">
        <p14:creationId xmlns:p14="http://schemas.microsoft.com/office/powerpoint/2010/main" val="30540130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Revenue Sources Trend</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0" name="Rectangle 9">
            <a:extLst>
              <a:ext uri="{FF2B5EF4-FFF2-40B4-BE49-F238E27FC236}">
                <a16:creationId xmlns:a16="http://schemas.microsoft.com/office/drawing/2014/main" id="{EE9EEA6D-BF85-4A0F-95EA-E6FDC55BDF65}"/>
              </a:ext>
            </a:extLst>
          </p:cNvPr>
          <p:cNvSpPr/>
          <p:nvPr/>
        </p:nvSpPr>
        <p:spPr>
          <a:xfrm>
            <a:off x="419100" y="4861946"/>
            <a:ext cx="8305800" cy="830997"/>
          </a:xfrm>
          <a:prstGeom prst="rect">
            <a:avLst/>
          </a:prstGeom>
        </p:spPr>
        <p:txBody>
          <a:bodyPr wrap="square">
            <a:spAutoFit/>
          </a:bodyPr>
          <a:lstStyle/>
          <a:p>
            <a:r>
              <a:rPr lang="en-US" sz="1600" b="1" u="sng" dirty="0">
                <a:latin typeface="Calibri" panose="020F0502020204030204" pitchFamily="34" charset="0"/>
                <a:ea typeface="Calibri" panose="020F0502020204030204" pitchFamily="34" charset="0"/>
                <a:cs typeface="Times New Roman" panose="02020603050405020304" pitchFamily="18" charset="0"/>
              </a:rPr>
              <a:t>% State and Local Revenue Trend</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From FY2019 to FY2023, the percentage of revenue from state sources has decline from 65.6% to 56.7%, while the percentage of revenue from local sources has increased from 30.0% to 35.0%.</a:t>
            </a:r>
            <a:endParaRPr lang="en-US" sz="1600" dirty="0"/>
          </a:p>
        </p:txBody>
      </p:sp>
      <p:sp>
        <p:nvSpPr>
          <p:cNvPr id="11" name="TextBox 10">
            <a:extLst>
              <a:ext uri="{FF2B5EF4-FFF2-40B4-BE49-F238E27FC236}">
                <a16:creationId xmlns:a16="http://schemas.microsoft.com/office/drawing/2014/main" id="{323C478C-0491-4E8F-9C57-320E34D96E6E}"/>
              </a:ext>
            </a:extLst>
          </p:cNvPr>
          <p:cNvSpPr txBox="1"/>
          <p:nvPr/>
        </p:nvSpPr>
        <p:spPr>
          <a:xfrm>
            <a:off x="0" y="5760813"/>
            <a:ext cx="5580994" cy="230832"/>
          </a:xfrm>
          <a:prstGeom prst="rect">
            <a:avLst/>
          </a:prstGeom>
          <a:noFill/>
        </p:spPr>
        <p:txBody>
          <a:bodyPr wrap="square" rtlCol="0">
            <a:spAutoFit/>
          </a:bodyPr>
          <a:lstStyle/>
          <a:p>
            <a:r>
              <a:rPr lang="en-US" sz="900" dirty="0"/>
              <a:t>Source: GaDOE School System Revenue/Expenditures Report as of FY2023</a:t>
            </a:r>
          </a:p>
        </p:txBody>
      </p:sp>
      <p:sp>
        <p:nvSpPr>
          <p:cNvPr id="9" name="TextBox 8">
            <a:extLst>
              <a:ext uri="{FF2B5EF4-FFF2-40B4-BE49-F238E27FC236}">
                <a16:creationId xmlns:a16="http://schemas.microsoft.com/office/drawing/2014/main" id="{1F057B24-98CA-4547-ABA4-F6A276E2BDF9}"/>
              </a:ext>
            </a:extLst>
          </p:cNvPr>
          <p:cNvSpPr txBox="1"/>
          <p:nvPr/>
        </p:nvSpPr>
        <p:spPr>
          <a:xfrm>
            <a:off x="7315200" y="5837757"/>
            <a:ext cx="16764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FY2019 – FY2023</a:t>
            </a:r>
          </a:p>
        </p:txBody>
      </p:sp>
      <p:pic>
        <p:nvPicPr>
          <p:cNvPr id="4" name="Picture 3">
            <a:extLst>
              <a:ext uri="{FF2B5EF4-FFF2-40B4-BE49-F238E27FC236}">
                <a16:creationId xmlns:a16="http://schemas.microsoft.com/office/drawing/2014/main" id="{E410BAC9-4A6B-9628-B5EB-A231DE58ED2D}"/>
              </a:ext>
            </a:extLst>
          </p:cNvPr>
          <p:cNvPicPr>
            <a:picLocks noChangeAspect="1"/>
          </p:cNvPicPr>
          <p:nvPr/>
        </p:nvPicPr>
        <p:blipFill>
          <a:blip r:embed="rId3"/>
          <a:stretch>
            <a:fillRect/>
          </a:stretch>
        </p:blipFill>
        <p:spPr>
          <a:xfrm>
            <a:off x="1043447" y="154572"/>
            <a:ext cx="6957553" cy="4707374"/>
          </a:xfrm>
          <a:prstGeom prst="rect">
            <a:avLst/>
          </a:prstGeom>
          <a:ln>
            <a:solidFill>
              <a:schemeClr val="tx1"/>
            </a:solidFill>
          </a:ln>
        </p:spPr>
      </p:pic>
    </p:spTree>
    <p:extLst>
      <p:ext uri="{BB962C8B-B14F-4D97-AF65-F5344CB8AC3E}">
        <p14:creationId xmlns:p14="http://schemas.microsoft.com/office/powerpoint/2010/main" val="17117323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Per-Pupil Revenue: Local</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1" name="Rectangle 10">
            <a:extLst>
              <a:ext uri="{FF2B5EF4-FFF2-40B4-BE49-F238E27FC236}">
                <a16:creationId xmlns:a16="http://schemas.microsoft.com/office/drawing/2014/main" id="{DCA336F8-AB7F-42F7-B1ED-369E08B9B720}"/>
              </a:ext>
            </a:extLst>
          </p:cNvPr>
          <p:cNvSpPr/>
          <p:nvPr/>
        </p:nvSpPr>
        <p:spPr>
          <a:xfrm>
            <a:off x="322684" y="156330"/>
            <a:ext cx="6858000"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Local Per-Pupil Revenue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FY2023, local per-pupil revenue was 35.0% of total revenue. This is lower than most comparable groups, including the statewide average of 42.7%.</a:t>
            </a:r>
            <a:endParaRPr lang="en-US" dirty="0"/>
          </a:p>
        </p:txBody>
      </p:sp>
      <p:sp>
        <p:nvSpPr>
          <p:cNvPr id="10" name="TextBox 9">
            <a:extLst>
              <a:ext uri="{FF2B5EF4-FFF2-40B4-BE49-F238E27FC236}">
                <a16:creationId xmlns:a16="http://schemas.microsoft.com/office/drawing/2014/main" id="{1EC93A21-B9C5-40A2-8913-22C64464CB11}"/>
              </a:ext>
            </a:extLst>
          </p:cNvPr>
          <p:cNvSpPr txBox="1"/>
          <p:nvPr/>
        </p:nvSpPr>
        <p:spPr>
          <a:xfrm>
            <a:off x="0" y="5787635"/>
            <a:ext cx="4101737" cy="230832"/>
          </a:xfrm>
          <a:prstGeom prst="rect">
            <a:avLst/>
          </a:prstGeom>
          <a:noFill/>
        </p:spPr>
        <p:txBody>
          <a:bodyPr wrap="square" rtlCol="0">
            <a:spAutoFit/>
          </a:bodyPr>
          <a:lstStyle/>
          <a:p>
            <a:r>
              <a:rPr lang="en-US" sz="900" dirty="0"/>
              <a:t>Source: GaDOE School System Revenue/Expenditures Report as of FY2023</a:t>
            </a:r>
          </a:p>
        </p:txBody>
      </p:sp>
      <p:sp>
        <p:nvSpPr>
          <p:cNvPr id="13" name="TextBox 12">
            <a:extLst>
              <a:ext uri="{FF2B5EF4-FFF2-40B4-BE49-F238E27FC236}">
                <a16:creationId xmlns:a16="http://schemas.microsoft.com/office/drawing/2014/main" id="{786EAB71-5160-419C-B47A-A2EDEC565FE4}"/>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FY2023</a:t>
            </a:r>
          </a:p>
        </p:txBody>
      </p:sp>
      <p:pic>
        <p:nvPicPr>
          <p:cNvPr id="4" name="Picture 3">
            <a:extLst>
              <a:ext uri="{FF2B5EF4-FFF2-40B4-BE49-F238E27FC236}">
                <a16:creationId xmlns:a16="http://schemas.microsoft.com/office/drawing/2014/main" id="{D2D84065-B0D0-FB48-8F6A-71B0CBDC0017}"/>
              </a:ext>
            </a:extLst>
          </p:cNvPr>
          <p:cNvPicPr>
            <a:picLocks noChangeAspect="1"/>
          </p:cNvPicPr>
          <p:nvPr/>
        </p:nvPicPr>
        <p:blipFill>
          <a:blip r:embed="rId3"/>
          <a:stretch>
            <a:fillRect/>
          </a:stretch>
        </p:blipFill>
        <p:spPr>
          <a:xfrm>
            <a:off x="266700" y="1205772"/>
            <a:ext cx="8610600" cy="4334475"/>
          </a:xfrm>
          <a:prstGeom prst="rect">
            <a:avLst/>
          </a:prstGeom>
          <a:ln>
            <a:solidFill>
              <a:schemeClr val="tx1">
                <a:lumMod val="95000"/>
                <a:lumOff val="5000"/>
              </a:schemeClr>
            </a:solidFill>
          </a:ln>
        </p:spPr>
      </p:pic>
      <p:graphicFrame>
        <p:nvGraphicFramePr>
          <p:cNvPr id="5" name="Chart 4">
            <a:extLst>
              <a:ext uri="{FF2B5EF4-FFF2-40B4-BE49-F238E27FC236}">
                <a16:creationId xmlns:a16="http://schemas.microsoft.com/office/drawing/2014/main" id="{F16E34CF-22F4-963E-934B-4AF570932B22}"/>
              </a:ext>
            </a:extLst>
          </p:cNvPr>
          <p:cNvGraphicFramePr>
            <a:graphicFrameLocks/>
          </p:cNvGraphicFramePr>
          <p:nvPr>
            <p:extLst>
              <p:ext uri="{D42A27DB-BD31-4B8C-83A1-F6EECF244321}">
                <p14:modId xmlns:p14="http://schemas.microsoft.com/office/powerpoint/2010/main" val="4011774814"/>
              </p:ext>
            </p:extLst>
          </p:nvPr>
        </p:nvGraphicFramePr>
        <p:xfrm>
          <a:off x="6096000" y="228600"/>
          <a:ext cx="3200400" cy="208680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EB5BECA1-7581-A242-7715-88A25B18066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rot="20631001">
            <a:off x="4492992" y="4558107"/>
            <a:ext cx="724250" cy="679472"/>
          </a:xfrm>
          <a:prstGeom prst="rect">
            <a:avLst/>
          </a:prstGeom>
        </p:spPr>
      </p:pic>
    </p:spTree>
    <p:extLst>
      <p:ext uri="{BB962C8B-B14F-4D97-AF65-F5344CB8AC3E}">
        <p14:creationId xmlns:p14="http://schemas.microsoft.com/office/powerpoint/2010/main" val="16448149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Per-Pupil Revenue: State</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9" name="Rectangle 8">
            <a:extLst>
              <a:ext uri="{FF2B5EF4-FFF2-40B4-BE49-F238E27FC236}">
                <a16:creationId xmlns:a16="http://schemas.microsoft.com/office/drawing/2014/main" id="{EF997249-CE68-4C20-95C1-D739108A4B66}"/>
              </a:ext>
            </a:extLst>
          </p:cNvPr>
          <p:cNvSpPr/>
          <p:nvPr/>
        </p:nvSpPr>
        <p:spPr>
          <a:xfrm>
            <a:off x="322684" y="156330"/>
            <a:ext cx="6858000"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State Per-Pupil Revenue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FY2023, state per-pupil revenue was 56.7% of total revenue. This is higher than any comparable group, including the statewide average of 45.3%.</a:t>
            </a:r>
            <a:endParaRPr lang="en-US" dirty="0"/>
          </a:p>
        </p:txBody>
      </p:sp>
      <p:sp>
        <p:nvSpPr>
          <p:cNvPr id="10" name="TextBox 9">
            <a:extLst>
              <a:ext uri="{FF2B5EF4-FFF2-40B4-BE49-F238E27FC236}">
                <a16:creationId xmlns:a16="http://schemas.microsoft.com/office/drawing/2014/main" id="{9D409D8D-E16F-4BF9-9F9A-D15E37D99924}"/>
              </a:ext>
            </a:extLst>
          </p:cNvPr>
          <p:cNvSpPr txBox="1"/>
          <p:nvPr/>
        </p:nvSpPr>
        <p:spPr>
          <a:xfrm>
            <a:off x="0" y="5787635"/>
            <a:ext cx="4101737" cy="230832"/>
          </a:xfrm>
          <a:prstGeom prst="rect">
            <a:avLst/>
          </a:prstGeom>
          <a:noFill/>
        </p:spPr>
        <p:txBody>
          <a:bodyPr wrap="square" rtlCol="0">
            <a:spAutoFit/>
          </a:bodyPr>
          <a:lstStyle/>
          <a:p>
            <a:r>
              <a:rPr lang="en-US" sz="900" dirty="0"/>
              <a:t>Source: GaDOE School System Revenue/Expenditures Report as of FY2023</a:t>
            </a:r>
          </a:p>
        </p:txBody>
      </p:sp>
      <p:sp>
        <p:nvSpPr>
          <p:cNvPr id="12" name="TextBox 11">
            <a:extLst>
              <a:ext uri="{FF2B5EF4-FFF2-40B4-BE49-F238E27FC236}">
                <a16:creationId xmlns:a16="http://schemas.microsoft.com/office/drawing/2014/main" id="{5D7CD3B8-F22B-4F39-B89F-A982FDE67727}"/>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FY2023</a:t>
            </a:r>
          </a:p>
        </p:txBody>
      </p:sp>
      <p:pic>
        <p:nvPicPr>
          <p:cNvPr id="4" name="Picture 3">
            <a:extLst>
              <a:ext uri="{FF2B5EF4-FFF2-40B4-BE49-F238E27FC236}">
                <a16:creationId xmlns:a16="http://schemas.microsoft.com/office/drawing/2014/main" id="{258A12D4-3CDB-4404-B10C-113D1784A539}"/>
              </a:ext>
            </a:extLst>
          </p:cNvPr>
          <p:cNvPicPr>
            <a:picLocks noChangeAspect="1"/>
          </p:cNvPicPr>
          <p:nvPr/>
        </p:nvPicPr>
        <p:blipFill>
          <a:blip r:embed="rId3"/>
          <a:stretch>
            <a:fillRect/>
          </a:stretch>
        </p:blipFill>
        <p:spPr>
          <a:xfrm>
            <a:off x="286916" y="1244885"/>
            <a:ext cx="8534400" cy="4312817"/>
          </a:xfrm>
          <a:prstGeom prst="rect">
            <a:avLst/>
          </a:prstGeom>
          <a:ln>
            <a:solidFill>
              <a:schemeClr val="tx1"/>
            </a:solidFill>
          </a:ln>
        </p:spPr>
      </p:pic>
      <p:graphicFrame>
        <p:nvGraphicFramePr>
          <p:cNvPr id="5" name="Chart 4">
            <a:extLst>
              <a:ext uri="{FF2B5EF4-FFF2-40B4-BE49-F238E27FC236}">
                <a16:creationId xmlns:a16="http://schemas.microsoft.com/office/drawing/2014/main" id="{6367E247-67DA-69F0-D527-250FC6FD8554}"/>
              </a:ext>
            </a:extLst>
          </p:cNvPr>
          <p:cNvGraphicFramePr>
            <a:graphicFrameLocks/>
          </p:cNvGraphicFramePr>
          <p:nvPr>
            <p:extLst>
              <p:ext uri="{D42A27DB-BD31-4B8C-83A1-F6EECF244321}">
                <p14:modId xmlns:p14="http://schemas.microsoft.com/office/powerpoint/2010/main" val="2172861399"/>
              </p:ext>
            </p:extLst>
          </p:nvPr>
        </p:nvGraphicFramePr>
        <p:xfrm>
          <a:off x="5967413" y="307775"/>
          <a:ext cx="3429000" cy="198504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B29825B6-DEFE-C863-3581-7DABC9EE755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rot="20631001">
            <a:off x="613608" y="4522935"/>
            <a:ext cx="724250" cy="679472"/>
          </a:xfrm>
          <a:prstGeom prst="rect">
            <a:avLst/>
          </a:prstGeom>
        </p:spPr>
      </p:pic>
    </p:spTree>
    <p:extLst>
      <p:ext uri="{BB962C8B-B14F-4D97-AF65-F5344CB8AC3E}">
        <p14:creationId xmlns:p14="http://schemas.microsoft.com/office/powerpoint/2010/main" val="126097792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(2) Equalization Grant</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3 | GF Revenue</a:t>
            </a:r>
          </a:p>
        </p:txBody>
      </p:sp>
      <p:sp>
        <p:nvSpPr>
          <p:cNvPr id="13" name="TextBox 12">
            <a:extLst>
              <a:ext uri="{FF2B5EF4-FFF2-40B4-BE49-F238E27FC236}">
                <a16:creationId xmlns:a16="http://schemas.microsoft.com/office/drawing/2014/main" id="{C42BE603-54E5-4C43-95B7-22088421F35E}"/>
              </a:ext>
            </a:extLst>
          </p:cNvPr>
          <p:cNvSpPr txBox="1"/>
          <p:nvPr/>
        </p:nvSpPr>
        <p:spPr>
          <a:xfrm>
            <a:off x="6019800" y="4931220"/>
            <a:ext cx="2971800" cy="830997"/>
          </a:xfrm>
          <a:prstGeom prst="rect">
            <a:avLst/>
          </a:prstGeom>
          <a:noFill/>
        </p:spPr>
        <p:txBody>
          <a:bodyPr wrap="square" rtlCol="0">
            <a:spAutoFit/>
          </a:bodyPr>
          <a:lstStyle/>
          <a:p>
            <a:r>
              <a:rPr lang="en-US" sz="1200" dirty="0"/>
              <a:t>A decreasing (unfavorable) variance between PCSD and Statewide Wealth-per-Weighted FTE has result in a grant decrease and limited growth. </a:t>
            </a:r>
          </a:p>
        </p:txBody>
      </p:sp>
      <p:sp>
        <p:nvSpPr>
          <p:cNvPr id="9" name="TextBox 8">
            <a:extLst>
              <a:ext uri="{FF2B5EF4-FFF2-40B4-BE49-F238E27FC236}">
                <a16:creationId xmlns:a16="http://schemas.microsoft.com/office/drawing/2014/main" id="{4FE99D9D-A6B9-497F-920D-6F8E861D9A9C}"/>
              </a:ext>
            </a:extLst>
          </p:cNvPr>
          <p:cNvSpPr txBox="1"/>
          <p:nvPr/>
        </p:nvSpPr>
        <p:spPr>
          <a:xfrm>
            <a:off x="0" y="5797692"/>
            <a:ext cx="5580994" cy="230832"/>
          </a:xfrm>
          <a:prstGeom prst="rect">
            <a:avLst/>
          </a:prstGeom>
          <a:noFill/>
        </p:spPr>
        <p:txBody>
          <a:bodyPr wrap="square" rtlCol="0">
            <a:spAutoFit/>
          </a:bodyPr>
          <a:lstStyle/>
          <a:p>
            <a:r>
              <a:rPr lang="en-US" sz="900" dirty="0"/>
              <a:t>(millions)</a:t>
            </a:r>
          </a:p>
        </p:txBody>
      </p:sp>
      <p:sp>
        <p:nvSpPr>
          <p:cNvPr id="10" name="TextBox 9">
            <a:extLst>
              <a:ext uri="{FF2B5EF4-FFF2-40B4-BE49-F238E27FC236}">
                <a16:creationId xmlns:a16="http://schemas.microsoft.com/office/drawing/2014/main" id="{25B8A921-75C6-4B21-8BBE-3B2433813A8C}"/>
              </a:ext>
            </a:extLst>
          </p:cNvPr>
          <p:cNvSpPr txBox="1"/>
          <p:nvPr/>
        </p:nvSpPr>
        <p:spPr>
          <a:xfrm>
            <a:off x="7086600" y="5837757"/>
            <a:ext cx="19050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FY2010 – FY2025 (P)</a:t>
            </a:r>
          </a:p>
        </p:txBody>
      </p:sp>
      <p:pic>
        <p:nvPicPr>
          <p:cNvPr id="7" name="Picture 6">
            <a:extLst>
              <a:ext uri="{FF2B5EF4-FFF2-40B4-BE49-F238E27FC236}">
                <a16:creationId xmlns:a16="http://schemas.microsoft.com/office/drawing/2014/main" id="{C232762A-644D-0A8F-74D5-397D230ACA98}"/>
              </a:ext>
            </a:extLst>
          </p:cNvPr>
          <p:cNvPicPr>
            <a:picLocks noChangeAspect="1"/>
          </p:cNvPicPr>
          <p:nvPr/>
        </p:nvPicPr>
        <p:blipFill>
          <a:blip r:embed="rId3"/>
          <a:stretch>
            <a:fillRect/>
          </a:stretch>
        </p:blipFill>
        <p:spPr>
          <a:xfrm>
            <a:off x="152400" y="97062"/>
            <a:ext cx="6881813" cy="3415843"/>
          </a:xfrm>
          <a:prstGeom prst="rect">
            <a:avLst/>
          </a:prstGeom>
          <a:ln>
            <a:solidFill>
              <a:schemeClr val="tx1"/>
            </a:solidFill>
          </a:ln>
        </p:spPr>
      </p:pic>
      <p:graphicFrame>
        <p:nvGraphicFramePr>
          <p:cNvPr id="8" name="Chart 7">
            <a:extLst>
              <a:ext uri="{FF2B5EF4-FFF2-40B4-BE49-F238E27FC236}">
                <a16:creationId xmlns:a16="http://schemas.microsoft.com/office/drawing/2014/main" id="{B0C4EF17-1579-4C43-8D95-DE2E14ACA7D9}"/>
              </a:ext>
            </a:extLst>
          </p:cNvPr>
          <p:cNvGraphicFramePr>
            <a:graphicFrameLocks/>
          </p:cNvGraphicFramePr>
          <p:nvPr>
            <p:extLst>
              <p:ext uri="{D42A27DB-BD31-4B8C-83A1-F6EECF244321}">
                <p14:modId xmlns:p14="http://schemas.microsoft.com/office/powerpoint/2010/main" val="1557702986"/>
              </p:ext>
            </p:extLst>
          </p:nvPr>
        </p:nvGraphicFramePr>
        <p:xfrm>
          <a:off x="7303293" y="-21955"/>
          <a:ext cx="1471613" cy="401002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524A70BC-B56C-53EE-2FEE-E5C192D1492B}"/>
              </a:ext>
            </a:extLst>
          </p:cNvPr>
          <p:cNvPicPr>
            <a:picLocks noChangeAspect="1"/>
          </p:cNvPicPr>
          <p:nvPr/>
        </p:nvPicPr>
        <p:blipFill>
          <a:blip r:embed="rId5"/>
          <a:stretch>
            <a:fillRect/>
          </a:stretch>
        </p:blipFill>
        <p:spPr>
          <a:xfrm>
            <a:off x="152400" y="3539877"/>
            <a:ext cx="5809819" cy="2230842"/>
          </a:xfrm>
          <a:prstGeom prst="rect">
            <a:avLst/>
          </a:prstGeom>
          <a:ln>
            <a:solidFill>
              <a:schemeClr val="tx1"/>
            </a:solidFill>
          </a:ln>
        </p:spPr>
      </p:pic>
      <p:sp>
        <p:nvSpPr>
          <p:cNvPr id="4" name="TextBox 3">
            <a:extLst>
              <a:ext uri="{FF2B5EF4-FFF2-40B4-BE49-F238E27FC236}">
                <a16:creationId xmlns:a16="http://schemas.microsoft.com/office/drawing/2014/main" id="{57A79F7F-1CCB-F9D8-C603-83B15D7B2A82}"/>
              </a:ext>
            </a:extLst>
          </p:cNvPr>
          <p:cNvSpPr txBox="1"/>
          <p:nvPr/>
        </p:nvSpPr>
        <p:spPr>
          <a:xfrm>
            <a:off x="6024563" y="3906755"/>
            <a:ext cx="2971800" cy="923330"/>
          </a:xfrm>
          <a:prstGeom prst="rect">
            <a:avLst/>
          </a:prstGeom>
          <a:noFill/>
        </p:spPr>
        <p:txBody>
          <a:bodyPr wrap="square">
            <a:spAutoFit/>
          </a:bodyPr>
          <a:lstStyle/>
          <a:p>
            <a:r>
              <a:rPr lang="en-US" sz="1800" b="1" u="sng" dirty="0">
                <a:latin typeface="Calibri" panose="020F0502020204030204" pitchFamily="34" charset="0"/>
                <a:ea typeface="Calibri" panose="020F0502020204030204" pitchFamily="34" charset="0"/>
                <a:cs typeface="Times New Roman" panose="02020603050405020304" pitchFamily="18" charset="0"/>
              </a:rPr>
              <a:t>Equalization Grant</a:t>
            </a:r>
            <a:r>
              <a:rPr lang="en-US" sz="1800" b="1"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The Equalization Grant accounts for 7% of total revenue.</a:t>
            </a:r>
            <a:endParaRPr lang="en-US" sz="1800" dirty="0"/>
          </a:p>
        </p:txBody>
      </p:sp>
      <p:pic>
        <p:nvPicPr>
          <p:cNvPr id="5" name="Picture 4">
            <a:extLst>
              <a:ext uri="{FF2B5EF4-FFF2-40B4-BE49-F238E27FC236}">
                <a16:creationId xmlns:a16="http://schemas.microsoft.com/office/drawing/2014/main" id="{D86461C0-15F5-3761-E8DB-972F66D98F60}"/>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7403857" y="752254"/>
            <a:ext cx="556112" cy="382037"/>
          </a:xfrm>
          <a:prstGeom prst="rect">
            <a:avLst/>
          </a:prstGeom>
        </p:spPr>
      </p:pic>
    </p:spTree>
    <p:extLst>
      <p:ext uri="{BB962C8B-B14F-4D97-AF65-F5344CB8AC3E}">
        <p14:creationId xmlns:p14="http://schemas.microsoft.com/office/powerpoint/2010/main" val="23175635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Local Revenue: Property Tax</a:t>
            </a:r>
            <a:br>
              <a:rPr lang="en-US" sz="3600" dirty="0">
                <a:solidFill>
                  <a:schemeClr val="bg1"/>
                </a:solidFill>
              </a:rPr>
            </a:br>
            <a:endParaRPr lang="en-US" sz="3600" dirty="0">
              <a:solidFill>
                <a:schemeClr val="bg1"/>
              </a:solidFill>
            </a:endParaRP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defRPr/>
            </a:pPr>
            <a:r>
              <a:rPr lang="en-US" sz="1200" dirty="0"/>
              <a:t>4 | Comparable Districts</a:t>
            </a:r>
          </a:p>
        </p:txBody>
      </p:sp>
      <p:sp>
        <p:nvSpPr>
          <p:cNvPr id="7" name="TextBox 6">
            <a:extLst>
              <a:ext uri="{FF2B5EF4-FFF2-40B4-BE49-F238E27FC236}">
                <a16:creationId xmlns:a16="http://schemas.microsoft.com/office/drawing/2014/main" id="{A509485E-45A1-4596-8FFB-C14DE5986C23}"/>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2023</a:t>
            </a:r>
          </a:p>
        </p:txBody>
      </p:sp>
      <p:sp>
        <p:nvSpPr>
          <p:cNvPr id="10" name="Rectangle 9">
            <a:extLst>
              <a:ext uri="{FF2B5EF4-FFF2-40B4-BE49-F238E27FC236}">
                <a16:creationId xmlns:a16="http://schemas.microsoft.com/office/drawing/2014/main" id="{2C6DF6F2-47A7-4317-A8C0-4401A67BB555}"/>
              </a:ext>
            </a:extLst>
          </p:cNvPr>
          <p:cNvSpPr/>
          <p:nvPr/>
        </p:nvSpPr>
        <p:spPr>
          <a:xfrm>
            <a:off x="259315" y="5078437"/>
            <a:ext cx="8625323" cy="646331"/>
          </a:xfrm>
          <a:prstGeom prst="rect">
            <a:avLst/>
          </a:prstGeom>
        </p:spPr>
        <p:txBody>
          <a:bodyPr wrap="square">
            <a:spAutoFit/>
          </a:bodyPr>
          <a:lstStyle/>
          <a:p>
            <a:r>
              <a:rPr lang="en-US" b="1" u="sng" dirty="0"/>
              <a:t>Local Revenue Metrics</a:t>
            </a:r>
            <a:r>
              <a:rPr lang="en-US" dirty="0"/>
              <a:t>.  Among </a:t>
            </a:r>
            <a:r>
              <a:rPr lang="en-US" dirty="0">
                <a:latin typeface="Calibri" panose="020F0502020204030204" pitchFamily="34" charset="0"/>
                <a:ea typeface="Calibri" panose="020F0502020204030204" pitchFamily="34" charset="0"/>
                <a:cs typeface="Times New Roman" panose="02020603050405020304" pitchFamily="18" charset="0"/>
              </a:rPr>
              <a:t>large district</a:t>
            </a:r>
            <a:r>
              <a:rPr lang="en-US" dirty="0"/>
              <a:t>, PCSD ranked lowest in non-residential digest percentage, had an average millage rate, and ranked 12</a:t>
            </a:r>
            <a:r>
              <a:rPr lang="en-US" baseline="30000" dirty="0"/>
              <a:t>th</a:t>
            </a:r>
            <a:r>
              <a:rPr lang="en-US" dirty="0"/>
              <a:t> lowest in levy per FTE.</a:t>
            </a:r>
          </a:p>
        </p:txBody>
      </p:sp>
      <p:sp>
        <p:nvSpPr>
          <p:cNvPr id="11" name="TextBox 10">
            <a:extLst>
              <a:ext uri="{FF2B5EF4-FFF2-40B4-BE49-F238E27FC236}">
                <a16:creationId xmlns:a16="http://schemas.microsoft.com/office/drawing/2014/main" id="{7A381AFA-792D-44C0-A594-FADDEBF59251}"/>
              </a:ext>
            </a:extLst>
          </p:cNvPr>
          <p:cNvSpPr txBox="1"/>
          <p:nvPr/>
        </p:nvSpPr>
        <p:spPr>
          <a:xfrm>
            <a:off x="0" y="5653091"/>
            <a:ext cx="5580994" cy="369332"/>
          </a:xfrm>
          <a:prstGeom prst="rect">
            <a:avLst/>
          </a:prstGeom>
          <a:noFill/>
        </p:spPr>
        <p:txBody>
          <a:bodyPr wrap="square" rtlCol="0">
            <a:spAutoFit/>
          </a:bodyPr>
          <a:lstStyle/>
          <a:p>
            <a:r>
              <a:rPr lang="en-US" sz="900" dirty="0"/>
              <a:t>Source: </a:t>
            </a:r>
            <a:r>
              <a:rPr lang="en-US" sz="900" dirty="0" err="1"/>
              <a:t>GaDOR</a:t>
            </a:r>
            <a:r>
              <a:rPr lang="en-US" sz="900" dirty="0"/>
              <a:t> (Consolidated Tax Digest Summaries)</a:t>
            </a:r>
          </a:p>
          <a:p>
            <a:r>
              <a:rPr lang="en-US" sz="900" dirty="0"/>
              <a:t>Large Districts are districts with &gt;10,000 FTE  </a:t>
            </a:r>
          </a:p>
        </p:txBody>
      </p:sp>
      <p:pic>
        <p:nvPicPr>
          <p:cNvPr id="6" name="Picture 5">
            <a:extLst>
              <a:ext uri="{FF2B5EF4-FFF2-40B4-BE49-F238E27FC236}">
                <a16:creationId xmlns:a16="http://schemas.microsoft.com/office/drawing/2014/main" id="{AA2B84AB-BE4B-A4A1-F006-C0D4B43BAB62}"/>
              </a:ext>
            </a:extLst>
          </p:cNvPr>
          <p:cNvPicPr>
            <a:picLocks noChangeAspect="1"/>
          </p:cNvPicPr>
          <p:nvPr/>
        </p:nvPicPr>
        <p:blipFill>
          <a:blip r:embed="rId3"/>
          <a:stretch>
            <a:fillRect/>
          </a:stretch>
        </p:blipFill>
        <p:spPr>
          <a:xfrm>
            <a:off x="53374" y="146702"/>
            <a:ext cx="8577250" cy="4643844"/>
          </a:xfrm>
          <a:prstGeom prst="rect">
            <a:avLst/>
          </a:prstGeom>
          <a:ln>
            <a:solidFill>
              <a:schemeClr val="tx1"/>
            </a:solidFill>
          </a:ln>
        </p:spPr>
      </p:pic>
      <p:pic>
        <p:nvPicPr>
          <p:cNvPr id="14" name="Picture 13">
            <a:extLst>
              <a:ext uri="{FF2B5EF4-FFF2-40B4-BE49-F238E27FC236}">
                <a16:creationId xmlns:a16="http://schemas.microsoft.com/office/drawing/2014/main" id="{790360AE-BE0F-77FF-C037-3C349E134690}"/>
              </a:ext>
            </a:extLst>
          </p:cNvPr>
          <p:cNvPicPr>
            <a:picLocks noChangeAspect="1"/>
          </p:cNvPicPr>
          <p:nvPr/>
        </p:nvPicPr>
        <p:blipFill>
          <a:blip r:embed="rId4"/>
          <a:stretch>
            <a:fillRect/>
          </a:stretch>
        </p:blipFill>
        <p:spPr>
          <a:xfrm>
            <a:off x="160289" y="234447"/>
            <a:ext cx="8620569" cy="4643844"/>
          </a:xfrm>
          <a:prstGeom prst="rect">
            <a:avLst/>
          </a:prstGeom>
          <a:ln>
            <a:solidFill>
              <a:schemeClr val="tx1"/>
            </a:solidFill>
          </a:ln>
        </p:spPr>
      </p:pic>
      <p:pic>
        <p:nvPicPr>
          <p:cNvPr id="15" name="Picture 14">
            <a:extLst>
              <a:ext uri="{FF2B5EF4-FFF2-40B4-BE49-F238E27FC236}">
                <a16:creationId xmlns:a16="http://schemas.microsoft.com/office/drawing/2014/main" id="{A4C3D4ED-0E7F-5669-E992-78139B673137}"/>
              </a:ext>
            </a:extLst>
          </p:cNvPr>
          <p:cNvPicPr>
            <a:picLocks noChangeAspect="1"/>
          </p:cNvPicPr>
          <p:nvPr/>
        </p:nvPicPr>
        <p:blipFill>
          <a:blip r:embed="rId5"/>
          <a:stretch>
            <a:fillRect/>
          </a:stretch>
        </p:blipFill>
        <p:spPr>
          <a:xfrm>
            <a:off x="266676" y="340886"/>
            <a:ext cx="8659197" cy="4643844"/>
          </a:xfrm>
          <a:prstGeom prst="rect">
            <a:avLst/>
          </a:prstGeom>
          <a:ln>
            <a:solidFill>
              <a:schemeClr val="tx1"/>
            </a:solidFill>
          </a:ln>
        </p:spPr>
      </p:pic>
      <p:pic>
        <p:nvPicPr>
          <p:cNvPr id="16" name="Picture 15">
            <a:extLst>
              <a:ext uri="{FF2B5EF4-FFF2-40B4-BE49-F238E27FC236}">
                <a16:creationId xmlns:a16="http://schemas.microsoft.com/office/drawing/2014/main" id="{5EDE4CEB-55E6-32FB-EB27-370524117136}"/>
              </a:ext>
            </a:extLst>
          </p:cNvPr>
          <p:cNvPicPr>
            <a:picLocks noChangeAspect="1"/>
          </p:cNvPicPr>
          <p:nvPr/>
        </p:nvPicPr>
        <p:blipFill>
          <a:blip r:embed="rId6"/>
          <a:stretch>
            <a:fillRect/>
          </a:stretch>
        </p:blipFill>
        <p:spPr>
          <a:xfrm>
            <a:off x="381000" y="441247"/>
            <a:ext cx="8659196" cy="4688212"/>
          </a:xfrm>
          <a:prstGeom prst="rect">
            <a:avLst/>
          </a:prstGeom>
          <a:ln>
            <a:solidFill>
              <a:schemeClr val="tx1"/>
            </a:solidFill>
          </a:ln>
        </p:spPr>
      </p:pic>
      <p:pic>
        <p:nvPicPr>
          <p:cNvPr id="4" name="Picture 3">
            <a:extLst>
              <a:ext uri="{FF2B5EF4-FFF2-40B4-BE49-F238E27FC236}">
                <a16:creationId xmlns:a16="http://schemas.microsoft.com/office/drawing/2014/main" id="{0346ECDD-8489-9B24-4D86-8C44ECD2D7AD}"/>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5486400" y="2148159"/>
            <a:ext cx="594211" cy="408210"/>
          </a:xfrm>
          <a:prstGeom prst="rect">
            <a:avLst/>
          </a:prstGeom>
        </p:spPr>
      </p:pic>
    </p:spTree>
    <p:extLst>
      <p:ext uri="{BB962C8B-B14F-4D97-AF65-F5344CB8AC3E}">
        <p14:creationId xmlns:p14="http://schemas.microsoft.com/office/powerpoint/2010/main" val="1778313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Per-Pupil Federal Title I Funding</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2" name="TextBox 11">
            <a:extLst>
              <a:ext uri="{FF2B5EF4-FFF2-40B4-BE49-F238E27FC236}">
                <a16:creationId xmlns:a16="http://schemas.microsoft.com/office/drawing/2014/main" id="{5DC60138-2BDB-4BF2-AB11-FF40DD6E11EA}"/>
              </a:ext>
            </a:extLst>
          </p:cNvPr>
          <p:cNvSpPr txBox="1"/>
          <p:nvPr/>
        </p:nvSpPr>
        <p:spPr>
          <a:xfrm>
            <a:off x="0" y="5771443"/>
            <a:ext cx="4101737" cy="230832"/>
          </a:xfrm>
          <a:prstGeom prst="rect">
            <a:avLst/>
          </a:prstGeom>
          <a:noFill/>
        </p:spPr>
        <p:txBody>
          <a:bodyPr wrap="square" rtlCol="0">
            <a:spAutoFit/>
          </a:bodyPr>
          <a:lstStyle/>
          <a:p>
            <a:r>
              <a:rPr lang="en-US" sz="900" dirty="0"/>
              <a:t>Source: </a:t>
            </a:r>
            <a:r>
              <a:rPr lang="en-US" sz="900" dirty="0" err="1"/>
              <a:t>GaDOE</a:t>
            </a:r>
            <a:r>
              <a:rPr lang="en-US" sz="900" dirty="0"/>
              <a:t>, Title I Awards</a:t>
            </a:r>
          </a:p>
        </p:txBody>
      </p:sp>
      <p:sp>
        <p:nvSpPr>
          <p:cNvPr id="7" name="Rectangle 6">
            <a:extLst>
              <a:ext uri="{FF2B5EF4-FFF2-40B4-BE49-F238E27FC236}">
                <a16:creationId xmlns:a16="http://schemas.microsoft.com/office/drawing/2014/main" id="{16DAE430-3D73-45FA-B789-5566A6D1F3D6}"/>
              </a:ext>
            </a:extLst>
          </p:cNvPr>
          <p:cNvSpPr/>
          <p:nvPr/>
        </p:nvSpPr>
        <p:spPr>
          <a:xfrm>
            <a:off x="313509" y="202825"/>
            <a:ext cx="8454934"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Per-Pupil Title I</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FY2023 and based on overall enrollment, per-pupil Title I funding was $142. This is lower than any comparable group, including the statewide average, which was $317 more per-pupil. Variances to PCSD appear above the columns.</a:t>
            </a:r>
            <a:endParaRPr lang="en-US" dirty="0"/>
          </a:p>
        </p:txBody>
      </p:sp>
      <p:sp>
        <p:nvSpPr>
          <p:cNvPr id="9" name="TextBox 8">
            <a:extLst>
              <a:ext uri="{FF2B5EF4-FFF2-40B4-BE49-F238E27FC236}">
                <a16:creationId xmlns:a16="http://schemas.microsoft.com/office/drawing/2014/main" id="{DF37FB79-CB72-4526-8195-4F2475CA239E}"/>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FY2023</a:t>
            </a:r>
          </a:p>
        </p:txBody>
      </p:sp>
      <p:pic>
        <p:nvPicPr>
          <p:cNvPr id="4" name="Picture 3">
            <a:extLst>
              <a:ext uri="{FF2B5EF4-FFF2-40B4-BE49-F238E27FC236}">
                <a16:creationId xmlns:a16="http://schemas.microsoft.com/office/drawing/2014/main" id="{9A8710D2-C663-F9CA-EEC9-0B9633BBB924}"/>
              </a:ext>
            </a:extLst>
          </p:cNvPr>
          <p:cNvPicPr>
            <a:picLocks noChangeAspect="1"/>
          </p:cNvPicPr>
          <p:nvPr/>
        </p:nvPicPr>
        <p:blipFill>
          <a:blip r:embed="rId3"/>
          <a:stretch>
            <a:fillRect/>
          </a:stretch>
        </p:blipFill>
        <p:spPr>
          <a:xfrm>
            <a:off x="386443" y="1259129"/>
            <a:ext cx="8382000" cy="4255726"/>
          </a:xfrm>
          <a:prstGeom prst="rect">
            <a:avLst/>
          </a:prstGeom>
          <a:ln>
            <a:solidFill>
              <a:schemeClr val="tx1"/>
            </a:solidFill>
          </a:ln>
        </p:spPr>
      </p:pic>
      <p:pic>
        <p:nvPicPr>
          <p:cNvPr id="3" name="Picture 2">
            <a:extLst>
              <a:ext uri="{FF2B5EF4-FFF2-40B4-BE49-F238E27FC236}">
                <a16:creationId xmlns:a16="http://schemas.microsoft.com/office/drawing/2014/main" id="{89FE9876-6661-6E9F-9FFA-0189AD9BC34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rot="20631001">
            <a:off x="4583084" y="4583119"/>
            <a:ext cx="724250" cy="679472"/>
          </a:xfrm>
          <a:prstGeom prst="rect">
            <a:avLst/>
          </a:prstGeom>
        </p:spPr>
      </p:pic>
    </p:spTree>
    <p:extLst>
      <p:ext uri="{BB962C8B-B14F-4D97-AF65-F5344CB8AC3E}">
        <p14:creationId xmlns:p14="http://schemas.microsoft.com/office/powerpoint/2010/main" val="5299824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Per-Pupil Revenue: All Sources</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0" name="Rectangle 9">
            <a:extLst>
              <a:ext uri="{FF2B5EF4-FFF2-40B4-BE49-F238E27FC236}">
                <a16:creationId xmlns:a16="http://schemas.microsoft.com/office/drawing/2014/main" id="{EE9EEA6D-BF85-4A0F-95EA-E6FDC55BDF65}"/>
              </a:ext>
            </a:extLst>
          </p:cNvPr>
          <p:cNvSpPr/>
          <p:nvPr/>
        </p:nvSpPr>
        <p:spPr>
          <a:xfrm>
            <a:off x="343678" y="167251"/>
            <a:ext cx="8454934" cy="1200329"/>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Total Per-Pupil Revenue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FY2023, total per-pupil revenue was $12,634. Lower than any comparable group, including the statewide average, which was $1,396 more per-pupil. Approximately, $864 or 7.0% was funded through the Equalization Grant (green). Variances to PCSD appear above the columns. </a:t>
            </a:r>
            <a:endParaRPr lang="en-US" dirty="0"/>
          </a:p>
        </p:txBody>
      </p:sp>
      <p:sp>
        <p:nvSpPr>
          <p:cNvPr id="12" name="TextBox 11">
            <a:extLst>
              <a:ext uri="{FF2B5EF4-FFF2-40B4-BE49-F238E27FC236}">
                <a16:creationId xmlns:a16="http://schemas.microsoft.com/office/drawing/2014/main" id="{B42B06E4-57AB-4D26-97CC-FFBBFFA60726}"/>
              </a:ext>
            </a:extLst>
          </p:cNvPr>
          <p:cNvSpPr txBox="1"/>
          <p:nvPr/>
        </p:nvSpPr>
        <p:spPr>
          <a:xfrm>
            <a:off x="0" y="5787635"/>
            <a:ext cx="4101737" cy="230832"/>
          </a:xfrm>
          <a:prstGeom prst="rect">
            <a:avLst/>
          </a:prstGeom>
          <a:noFill/>
        </p:spPr>
        <p:txBody>
          <a:bodyPr wrap="square" rtlCol="0">
            <a:spAutoFit/>
          </a:bodyPr>
          <a:lstStyle/>
          <a:p>
            <a:r>
              <a:rPr lang="en-US" sz="900" dirty="0"/>
              <a:t>Source: GaDOE School System Revenue/Expenditures Report as of FY2023</a:t>
            </a:r>
          </a:p>
        </p:txBody>
      </p:sp>
      <p:sp>
        <p:nvSpPr>
          <p:cNvPr id="7" name="TextBox 6">
            <a:extLst>
              <a:ext uri="{FF2B5EF4-FFF2-40B4-BE49-F238E27FC236}">
                <a16:creationId xmlns:a16="http://schemas.microsoft.com/office/drawing/2014/main" id="{E5738A78-E456-4D24-8C3A-ACB1420E77AE}"/>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FY2023</a:t>
            </a:r>
          </a:p>
        </p:txBody>
      </p:sp>
      <p:pic>
        <p:nvPicPr>
          <p:cNvPr id="3" name="Picture 2">
            <a:extLst>
              <a:ext uri="{FF2B5EF4-FFF2-40B4-BE49-F238E27FC236}">
                <a16:creationId xmlns:a16="http://schemas.microsoft.com/office/drawing/2014/main" id="{24F79ABE-0AC8-1242-FD24-9A2FCA5F974E}"/>
              </a:ext>
            </a:extLst>
          </p:cNvPr>
          <p:cNvPicPr>
            <a:picLocks noChangeAspect="1"/>
          </p:cNvPicPr>
          <p:nvPr/>
        </p:nvPicPr>
        <p:blipFill>
          <a:blip r:embed="rId3"/>
          <a:stretch>
            <a:fillRect/>
          </a:stretch>
        </p:blipFill>
        <p:spPr>
          <a:xfrm>
            <a:off x="418245" y="1367580"/>
            <a:ext cx="8305800" cy="4340720"/>
          </a:xfrm>
          <a:prstGeom prst="rect">
            <a:avLst/>
          </a:prstGeom>
          <a:ln>
            <a:solidFill>
              <a:schemeClr val="tx1"/>
            </a:solidFill>
          </a:ln>
        </p:spPr>
      </p:pic>
      <p:pic>
        <p:nvPicPr>
          <p:cNvPr id="4" name="Picture 3">
            <a:extLst>
              <a:ext uri="{FF2B5EF4-FFF2-40B4-BE49-F238E27FC236}">
                <a16:creationId xmlns:a16="http://schemas.microsoft.com/office/drawing/2014/main" id="{830DCEFE-1E5F-8811-7B3F-B899C9B40D8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274039" y="2971800"/>
            <a:ext cx="707119" cy="485775"/>
          </a:xfrm>
          <a:prstGeom prst="rect">
            <a:avLst/>
          </a:prstGeom>
        </p:spPr>
      </p:pic>
    </p:spTree>
    <p:extLst>
      <p:ext uri="{BB962C8B-B14F-4D97-AF65-F5344CB8AC3E}">
        <p14:creationId xmlns:p14="http://schemas.microsoft.com/office/powerpoint/2010/main" val="3423103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Tax and SPLOST Collections</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Summary Presentation</a:t>
            </a:r>
          </a:p>
        </p:txBody>
      </p:sp>
      <p:sp>
        <p:nvSpPr>
          <p:cNvPr id="10" name="Rectangle 9">
            <a:extLst>
              <a:ext uri="{FF2B5EF4-FFF2-40B4-BE49-F238E27FC236}">
                <a16:creationId xmlns:a16="http://schemas.microsoft.com/office/drawing/2014/main" id="{EE9EEA6D-BF85-4A0F-95EA-E6FDC55BDF65}"/>
              </a:ext>
            </a:extLst>
          </p:cNvPr>
          <p:cNvSpPr/>
          <p:nvPr/>
        </p:nvSpPr>
        <p:spPr>
          <a:xfrm>
            <a:off x="497879" y="3293459"/>
            <a:ext cx="3712615" cy="1754326"/>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Local and Total Revenue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PCSD currently collects $0.90 for every $1.00 in </a:t>
            </a:r>
            <a:r>
              <a:rPr lang="en-US" u="sng" dirty="0">
                <a:latin typeface="Calibri" panose="020F0502020204030204" pitchFamily="34" charset="0"/>
                <a:ea typeface="Calibri" panose="020F0502020204030204" pitchFamily="34" charset="0"/>
                <a:cs typeface="Times New Roman" panose="02020603050405020304" pitchFamily="18" charset="0"/>
              </a:rPr>
              <a:t>total</a:t>
            </a:r>
            <a:r>
              <a:rPr lang="en-US" dirty="0">
                <a:latin typeface="Calibri" panose="020F0502020204030204" pitchFamily="34" charset="0"/>
                <a:ea typeface="Calibri" panose="020F0502020204030204" pitchFamily="34" charset="0"/>
                <a:cs typeface="Times New Roman" panose="02020603050405020304" pitchFamily="18" charset="0"/>
              </a:rPr>
              <a:t> revenue per student statewide (average) and $0.74 for every $1.00 in </a:t>
            </a:r>
            <a:r>
              <a:rPr lang="en-US" u="sng" dirty="0">
                <a:latin typeface="Calibri" panose="020F0502020204030204" pitchFamily="34" charset="0"/>
                <a:ea typeface="Calibri" panose="020F0502020204030204" pitchFamily="34" charset="0"/>
                <a:cs typeface="Times New Roman" panose="02020603050405020304" pitchFamily="18" charset="0"/>
              </a:rPr>
              <a:t>local</a:t>
            </a:r>
            <a:r>
              <a:rPr lang="en-US" dirty="0">
                <a:latin typeface="Calibri" panose="020F0502020204030204" pitchFamily="34" charset="0"/>
                <a:ea typeface="Calibri" panose="020F0502020204030204" pitchFamily="34" charset="0"/>
                <a:cs typeface="Times New Roman" panose="02020603050405020304" pitchFamily="18" charset="0"/>
              </a:rPr>
              <a:t> revenue per student statewide (average). </a:t>
            </a:r>
            <a:endParaRPr lang="en-US" dirty="0"/>
          </a:p>
        </p:txBody>
      </p:sp>
      <p:sp>
        <p:nvSpPr>
          <p:cNvPr id="9" name="TextBox 8">
            <a:extLst>
              <a:ext uri="{FF2B5EF4-FFF2-40B4-BE49-F238E27FC236}">
                <a16:creationId xmlns:a16="http://schemas.microsoft.com/office/drawing/2014/main" id="{1F057B24-98CA-4547-ABA4-F6A276E2BDF9}"/>
              </a:ext>
            </a:extLst>
          </p:cNvPr>
          <p:cNvSpPr txBox="1"/>
          <p:nvPr/>
        </p:nvSpPr>
        <p:spPr>
          <a:xfrm>
            <a:off x="7315200" y="5837757"/>
            <a:ext cx="16764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2022-2023</a:t>
            </a:r>
          </a:p>
        </p:txBody>
      </p:sp>
      <p:pic>
        <p:nvPicPr>
          <p:cNvPr id="1026" name="Picture 2" descr="United States one-dollar bill - Wikipedia">
            <a:extLst>
              <a:ext uri="{FF2B5EF4-FFF2-40B4-BE49-F238E27FC236}">
                <a16:creationId xmlns:a16="http://schemas.microsoft.com/office/drawing/2014/main" id="{69030637-8E66-25A6-EF11-3898C37FCADE}"/>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533211" y="824061"/>
            <a:ext cx="3712615" cy="1584307"/>
          </a:xfrm>
          <a:prstGeom prst="rect">
            <a:avLst/>
          </a:prstGeom>
          <a:noFill/>
          <a:ln>
            <a:solidFill>
              <a:schemeClr val="tx1">
                <a:alpha val="25000"/>
              </a:schemeClr>
            </a:solidFill>
          </a:ln>
          <a:extLst>
            <a:ext uri="{909E8E84-426E-40DD-AFC4-6F175D3DCCD1}">
              <a14:hiddenFill xmlns:a14="http://schemas.microsoft.com/office/drawing/2010/main">
                <a:solidFill>
                  <a:srgbClr val="FFFFFF"/>
                </a:solidFill>
              </a14:hiddenFill>
            </a:ext>
          </a:extLst>
        </p:spPr>
      </p:pic>
      <p:pic>
        <p:nvPicPr>
          <p:cNvPr id="3" name="Picture 2" descr="United States one-dollar bill - Wikipedia">
            <a:extLst>
              <a:ext uri="{FF2B5EF4-FFF2-40B4-BE49-F238E27FC236}">
                <a16:creationId xmlns:a16="http://schemas.microsoft.com/office/drawing/2014/main" id="{53C04561-A362-4617-A408-6DAD69569B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301"/>
          <a:stretch/>
        </p:blipFill>
        <p:spPr bwMode="auto">
          <a:xfrm>
            <a:off x="533400" y="1044521"/>
            <a:ext cx="3330159" cy="1584307"/>
          </a:xfrm>
          <a:prstGeom prst="rect">
            <a:avLst/>
          </a:prstGeom>
          <a:noFill/>
          <a:ln w="19050">
            <a:solidFill>
              <a:schemeClr val="tx1"/>
            </a:solidFill>
          </a:ln>
          <a:effectLst>
            <a:outerShdw blurRad="50800" dist="38100" dir="2700000" sx="101000" sy="101000" algn="tl" rotWithShape="0">
              <a:prstClr val="black">
                <a:alpha val="70000"/>
              </a:prstClr>
            </a:outerShdw>
          </a:effectLst>
          <a:extLst>
            <a:ext uri="{909E8E84-426E-40DD-AFC4-6F175D3DCCD1}">
              <a14:hiddenFill xmlns:a14="http://schemas.microsoft.com/office/drawing/2010/main">
                <a:solidFill>
                  <a:srgbClr val="FFFFFF"/>
                </a:solidFill>
              </a14:hiddenFill>
            </a:ext>
          </a:extLst>
        </p:spPr>
      </p:pic>
      <p:pic>
        <p:nvPicPr>
          <p:cNvPr id="4" name="Picture 3" descr="United States one-dollar bill - Wikipedia">
            <a:extLst>
              <a:ext uri="{FF2B5EF4-FFF2-40B4-BE49-F238E27FC236}">
                <a16:creationId xmlns:a16="http://schemas.microsoft.com/office/drawing/2014/main" id="{D0592D42-C9DC-45FE-A4B2-7E3617BBA0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101"/>
          <a:stretch/>
        </p:blipFill>
        <p:spPr bwMode="auto">
          <a:xfrm>
            <a:off x="533211" y="1240468"/>
            <a:ext cx="2817827" cy="1584307"/>
          </a:xfrm>
          <a:prstGeom prst="rect">
            <a:avLst/>
          </a:prstGeom>
          <a:noFill/>
          <a:ln w="19050">
            <a:solidFill>
              <a:schemeClr val="tx1"/>
            </a:solidFill>
          </a:ln>
          <a:effectLst>
            <a:outerShdw blurRad="50800" dist="38100" dir="2700000" sx="101000" sy="101000" algn="tl" rotWithShape="0">
              <a:prstClr val="black">
                <a:alpha val="7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1903787-632C-962B-5096-5127E0A0A724}"/>
              </a:ext>
            </a:extLst>
          </p:cNvPr>
          <p:cNvSpPr/>
          <p:nvPr/>
        </p:nvSpPr>
        <p:spPr>
          <a:xfrm>
            <a:off x="4745285" y="3267506"/>
            <a:ext cx="3712615" cy="2031325"/>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SPLOST Collections</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PCSD currently collects only $0.55 for every $1.00 collected on average by our neighboring school districts, including Cherokee, Cobb, Bartow, and Douglas Counties.  Considering Debt Service, PCSD is only $0.41 for every $1.00.</a:t>
            </a:r>
            <a:endParaRPr lang="en-US" dirty="0"/>
          </a:p>
        </p:txBody>
      </p:sp>
      <p:pic>
        <p:nvPicPr>
          <p:cNvPr id="12" name="Picture 2" descr="United States one-dollar bill - Wikipedia">
            <a:extLst>
              <a:ext uri="{FF2B5EF4-FFF2-40B4-BE49-F238E27FC236}">
                <a16:creationId xmlns:a16="http://schemas.microsoft.com/office/drawing/2014/main" id="{04312A2F-FBEA-580A-7027-8AF4B7D52204}"/>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4745286" y="828248"/>
            <a:ext cx="3712615" cy="1584307"/>
          </a:xfrm>
          <a:prstGeom prst="rect">
            <a:avLst/>
          </a:prstGeom>
          <a:noFill/>
          <a:ln>
            <a:solidFill>
              <a:schemeClr val="tx1">
                <a:alpha val="25000"/>
              </a:schemeClr>
            </a:solidFill>
          </a:ln>
          <a:extLst>
            <a:ext uri="{909E8E84-426E-40DD-AFC4-6F175D3DCCD1}">
              <a14:hiddenFill xmlns:a14="http://schemas.microsoft.com/office/drawing/2010/main">
                <a:solidFill>
                  <a:srgbClr val="FFFFFF"/>
                </a:solidFill>
              </a14:hiddenFill>
            </a:ext>
          </a:extLst>
        </p:spPr>
      </p:pic>
      <p:pic>
        <p:nvPicPr>
          <p:cNvPr id="7" name="Picture 6" descr="United States one-dollar bill - Wikipedia">
            <a:extLst>
              <a:ext uri="{FF2B5EF4-FFF2-40B4-BE49-F238E27FC236}">
                <a16:creationId xmlns:a16="http://schemas.microsoft.com/office/drawing/2014/main" id="{2973ED50-D5CD-4F49-B041-9E82EADDB4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43363"/>
          <a:stretch/>
        </p:blipFill>
        <p:spPr bwMode="auto">
          <a:xfrm>
            <a:off x="4745286" y="1027472"/>
            <a:ext cx="2095492" cy="1578828"/>
          </a:xfrm>
          <a:prstGeom prst="rect">
            <a:avLst/>
          </a:prstGeom>
          <a:noFill/>
          <a:ln w="19050">
            <a:solidFill>
              <a:schemeClr val="tx1"/>
            </a:solidFill>
          </a:ln>
          <a:effectLst>
            <a:outerShdw blurRad="50800" dist="38100" dir="2700000" sx="101000" sy="101000" algn="tl" rotWithShape="0">
              <a:prstClr val="black">
                <a:alpha val="70000"/>
              </a:prstClr>
            </a:outerShdw>
          </a:effectLst>
          <a:extLst>
            <a:ext uri="{909E8E84-426E-40DD-AFC4-6F175D3DCCD1}">
              <a14:hiddenFill xmlns:a14="http://schemas.microsoft.com/office/drawing/2010/main">
                <a:solidFill>
                  <a:srgbClr val="FFFFFF"/>
                </a:solidFill>
              </a14:hiddenFill>
            </a:ext>
          </a:extLst>
        </p:spPr>
      </p:pic>
      <p:pic>
        <p:nvPicPr>
          <p:cNvPr id="14" name="Picture 13" descr="United States one-dollar bill - Wikipedia">
            <a:extLst>
              <a:ext uri="{FF2B5EF4-FFF2-40B4-BE49-F238E27FC236}">
                <a16:creationId xmlns:a16="http://schemas.microsoft.com/office/drawing/2014/main" id="{88C28CDB-770B-2FB2-73D7-8D455B01A2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624"/>
          <a:stretch/>
        </p:blipFill>
        <p:spPr bwMode="auto">
          <a:xfrm>
            <a:off x="4745286" y="1221217"/>
            <a:ext cx="1536137" cy="1584307"/>
          </a:xfrm>
          <a:prstGeom prst="rect">
            <a:avLst/>
          </a:prstGeom>
          <a:noFill/>
          <a:ln w="19050">
            <a:solidFill>
              <a:schemeClr val="tx1"/>
            </a:solidFill>
          </a:ln>
          <a:effectLst>
            <a:outerShdw blurRad="50800" dist="38100" dir="2700000" sx="101000" sy="101000" algn="tl" rotWithShape="0">
              <a:prstClr val="black">
                <a:alpha val="7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5DF57B8-C1D5-48CF-FBB7-B0B1B218686F}"/>
              </a:ext>
            </a:extLst>
          </p:cNvPr>
          <p:cNvSpPr txBox="1"/>
          <p:nvPr/>
        </p:nvSpPr>
        <p:spPr>
          <a:xfrm>
            <a:off x="0" y="5584311"/>
            <a:ext cx="4267200" cy="369332"/>
          </a:xfrm>
          <a:prstGeom prst="rect">
            <a:avLst/>
          </a:prstGeom>
          <a:noFill/>
        </p:spPr>
        <p:txBody>
          <a:bodyPr wrap="square" rtlCol="0">
            <a:spAutoFit/>
          </a:bodyPr>
          <a:lstStyle/>
          <a:p>
            <a:r>
              <a:rPr lang="en-US" sz="900" dirty="0"/>
              <a:t>Source: GaDOE School System Revenue/Expenditures Report as of FY2023 and Georgia Department of Revenue Sales Tax Collections June 2022 – July 2023, </a:t>
            </a:r>
          </a:p>
        </p:txBody>
      </p:sp>
    </p:spTree>
    <p:extLst>
      <p:ext uri="{BB962C8B-B14F-4D97-AF65-F5344CB8AC3E}">
        <p14:creationId xmlns:p14="http://schemas.microsoft.com/office/powerpoint/2010/main" val="4303608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56" y="412074"/>
            <a:ext cx="8748713" cy="609600"/>
          </a:xfrm>
        </p:spPr>
        <p:txBody>
          <a:bodyPr/>
          <a:lstStyle/>
          <a:p>
            <a:pPr algn="ctr"/>
            <a:r>
              <a:rPr lang="en-US" sz="3200" dirty="0">
                <a:solidFill>
                  <a:schemeClr val="tx1"/>
                </a:solidFill>
              </a:rPr>
              <a:t>Organizational Factors Influencing Decisions: </a:t>
            </a:r>
            <a:r>
              <a:rPr lang="en-US" sz="4400" dirty="0">
                <a:solidFill>
                  <a:schemeClr val="tx1"/>
                </a:solidFill>
              </a:rPr>
              <a:t>Demographic and Economic Factors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257800"/>
            <a:ext cx="1480568" cy="1179827"/>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7182199" y="6437627"/>
            <a:ext cx="1746570" cy="276999"/>
          </a:xfrm>
          <a:prstGeom prst="rect">
            <a:avLst/>
          </a:prstGeom>
          <a:noFill/>
        </p:spPr>
        <p:txBody>
          <a:bodyPr wrap="square" rtlCol="0">
            <a:spAutoFit/>
          </a:bodyPr>
          <a:lstStyle/>
          <a:p>
            <a:r>
              <a:rPr lang="en-US" sz="1200" dirty="0">
                <a:solidFill>
                  <a:schemeClr val="bg1"/>
                </a:solidFill>
              </a:rPr>
              <a:t>Engage. Inspire. Prepare.</a:t>
            </a:r>
          </a:p>
        </p:txBody>
      </p:sp>
      <p:cxnSp>
        <p:nvCxnSpPr>
          <p:cNvPr id="5" name="Straight Connector 4">
            <a:extLst>
              <a:ext uri="{FF2B5EF4-FFF2-40B4-BE49-F238E27FC236}">
                <a16:creationId xmlns:a16="http://schemas.microsoft.com/office/drawing/2014/main" id="{166FE49B-DA72-4DD4-92DC-802B9A75CF6F}"/>
              </a:ext>
            </a:extLst>
          </p:cNvPr>
          <p:cNvCxnSpPr/>
          <p:nvPr/>
        </p:nvCxnSpPr>
        <p:spPr>
          <a:xfrm>
            <a:off x="1075853" y="1659847"/>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E16BAE-1115-4DBF-974D-6A7B7C13245E}"/>
              </a:ext>
            </a:extLst>
          </p:cNvPr>
          <p:cNvSpPr txBox="1"/>
          <p:nvPr/>
        </p:nvSpPr>
        <p:spPr>
          <a:xfrm>
            <a:off x="663338" y="3558107"/>
            <a:ext cx="7817323" cy="2308324"/>
          </a:xfrm>
          <a:prstGeom prst="rect">
            <a:avLst/>
          </a:prstGeom>
          <a:noFill/>
        </p:spPr>
        <p:txBody>
          <a:bodyPr wrap="square" rtlCol="0">
            <a:spAutoFit/>
          </a:bodyPr>
          <a:lstStyle/>
          <a:p>
            <a:r>
              <a:rPr lang="en-US" sz="1600" b="1" dirty="0"/>
              <a:t>Demographic and Economic Factors:</a:t>
            </a:r>
          </a:p>
          <a:p>
            <a:pPr marL="171450" indent="-171450">
              <a:buFont typeface="Arial" panose="020B0604020202020204" pitchFamily="34" charset="0"/>
              <a:buChar char="•"/>
            </a:pPr>
            <a:r>
              <a:rPr lang="en-US" sz="1600" dirty="0"/>
              <a:t>Relatively low poverty percentage and unemployment rate</a:t>
            </a:r>
          </a:p>
          <a:p>
            <a:pPr marL="171450" indent="-171450">
              <a:buFont typeface="Arial" panose="020B0604020202020204" pitchFamily="34" charset="0"/>
              <a:buChar char="•"/>
            </a:pPr>
            <a:r>
              <a:rPr lang="en-US" sz="1600" dirty="0"/>
              <a:t>Largest employer and industry in county</a:t>
            </a:r>
          </a:p>
          <a:p>
            <a:pPr marL="171450" indent="-171450">
              <a:buFont typeface="Arial" panose="020B0604020202020204" pitchFamily="34" charset="0"/>
              <a:buChar char="•"/>
            </a:pPr>
            <a:r>
              <a:rPr lang="en-US" sz="1600" dirty="0"/>
              <a:t>Most workers employed outside the county</a:t>
            </a:r>
          </a:p>
          <a:p>
            <a:pPr marL="171450" indent="-171450">
              <a:buFont typeface="Arial" panose="020B0604020202020204" pitchFamily="34" charset="0"/>
              <a:buChar char="•"/>
            </a:pPr>
            <a:r>
              <a:rPr lang="en-US" sz="1600" dirty="0"/>
              <a:t>Limited commercial or industrial businesses, by land use and tax digest</a:t>
            </a:r>
          </a:p>
          <a:p>
            <a:pPr marL="171450" indent="-171450">
              <a:buFont typeface="Arial" panose="020B0604020202020204" pitchFamily="34" charset="0"/>
              <a:buChar char="•"/>
            </a:pPr>
            <a:r>
              <a:rPr lang="en-US" sz="1600" dirty="0"/>
              <a:t>Lower local revenue per student and net tax digest disproportionally residential (86%)</a:t>
            </a:r>
          </a:p>
          <a:p>
            <a:pPr marL="171450" indent="-171450">
              <a:buFont typeface="Arial" panose="020B0604020202020204" pitchFamily="34" charset="0"/>
              <a:buChar char="•"/>
            </a:pPr>
            <a:r>
              <a:rPr lang="en-US" sz="1600" dirty="0"/>
              <a:t>One of the fastest growing counties, with a significant number of school-age children</a:t>
            </a:r>
          </a:p>
          <a:p>
            <a:pPr marL="171450" indent="-171450">
              <a:buFont typeface="Arial" panose="020B0604020202020204" pitchFamily="34" charset="0"/>
              <a:buChar char="•"/>
            </a:pPr>
            <a:r>
              <a:rPr lang="en-US" sz="1600" dirty="0"/>
              <a:t>Recent decline in building permits and residential sales</a:t>
            </a:r>
          </a:p>
          <a:p>
            <a:pPr marL="171450" indent="-171450">
              <a:buFont typeface="Arial" panose="020B0604020202020204" pitchFamily="34" charset="0"/>
              <a:buChar char="•"/>
            </a:pPr>
            <a:r>
              <a:rPr lang="en-US" sz="1600" dirty="0"/>
              <a:t>Short-term stabilization in home values and a recent increase in days on the market</a:t>
            </a:r>
          </a:p>
        </p:txBody>
      </p:sp>
      <p:sp>
        <p:nvSpPr>
          <p:cNvPr id="9" name="TextBox 8">
            <a:extLst>
              <a:ext uri="{FF2B5EF4-FFF2-40B4-BE49-F238E27FC236}">
                <a16:creationId xmlns:a16="http://schemas.microsoft.com/office/drawing/2014/main" id="{AA85CF11-EB3A-43A4-9649-6333FE39ED68}"/>
              </a:ext>
            </a:extLst>
          </p:cNvPr>
          <p:cNvSpPr txBox="1"/>
          <p:nvPr/>
        </p:nvSpPr>
        <p:spPr>
          <a:xfrm>
            <a:off x="364616" y="1670259"/>
            <a:ext cx="8414768" cy="1877437"/>
          </a:xfrm>
          <a:prstGeom prst="rect">
            <a:avLst/>
          </a:prstGeom>
          <a:noFill/>
        </p:spPr>
        <p:txBody>
          <a:bodyPr wrap="square" rtlCol="0">
            <a:spAutoFit/>
          </a:bodyPr>
          <a:lstStyle/>
          <a:p>
            <a:pPr algn="just"/>
            <a:r>
              <a:rPr lang="en-US" dirty="0"/>
              <a:t>“</a:t>
            </a:r>
            <a:r>
              <a:rPr lang="en-US" sz="1400" dirty="0"/>
              <a:t>While Paulding County continues to have favorable employment and poverty levels, the school district continues to face challenges associated with a below-average tax digest-per-student resulting in limited local funding.  As the side reflects, even after recovering from the Great Recession, we remain $1,060 or 26% lower than the average statewide local revenue per-pupil.  This issue stems from enrollment growth, higher children-per-household ratios, and a limited commercial and industrial tax base – resulting in a tax digest disproportionally residential at 86%.  The school district remains the largest employer and industry in Paulding County.  We have seen a recent decline in building permits and residential sales, a short-term stabilization in home values, and a recent increase in days on the market.”</a:t>
            </a:r>
          </a:p>
        </p:txBody>
      </p:sp>
    </p:spTree>
    <p:extLst>
      <p:ext uri="{BB962C8B-B14F-4D97-AF65-F5344CB8AC3E}">
        <p14:creationId xmlns:p14="http://schemas.microsoft.com/office/powerpoint/2010/main" val="353103880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56" y="412074"/>
            <a:ext cx="8748713" cy="609600"/>
          </a:xfrm>
        </p:spPr>
        <p:txBody>
          <a:bodyPr/>
          <a:lstStyle/>
          <a:p>
            <a:pPr algn="ctr"/>
            <a:r>
              <a:rPr lang="en-US" sz="3200" dirty="0">
                <a:solidFill>
                  <a:schemeClr val="tx1"/>
                </a:solidFill>
              </a:rPr>
              <a:t>Organizational Factors Influencing Decisions: </a:t>
            </a:r>
            <a:r>
              <a:rPr lang="en-US" sz="4400" dirty="0">
                <a:solidFill>
                  <a:schemeClr val="tx1"/>
                </a:solidFill>
              </a:rPr>
              <a:t>           Legislative Factors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257800"/>
            <a:ext cx="1480568" cy="1179827"/>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7182199" y="6437627"/>
            <a:ext cx="1746570" cy="276999"/>
          </a:xfrm>
          <a:prstGeom prst="rect">
            <a:avLst/>
          </a:prstGeom>
          <a:noFill/>
        </p:spPr>
        <p:txBody>
          <a:bodyPr wrap="square" rtlCol="0">
            <a:spAutoFit/>
          </a:bodyPr>
          <a:lstStyle/>
          <a:p>
            <a:r>
              <a:rPr lang="en-US" sz="1200" dirty="0">
                <a:solidFill>
                  <a:schemeClr val="bg1"/>
                </a:solidFill>
              </a:rPr>
              <a:t>Engage. Inspire. Prepare.</a:t>
            </a:r>
          </a:p>
        </p:txBody>
      </p:sp>
      <p:cxnSp>
        <p:nvCxnSpPr>
          <p:cNvPr id="5" name="Straight Connector 4">
            <a:extLst>
              <a:ext uri="{FF2B5EF4-FFF2-40B4-BE49-F238E27FC236}">
                <a16:creationId xmlns:a16="http://schemas.microsoft.com/office/drawing/2014/main" id="{166FE49B-DA72-4DD4-92DC-802B9A75CF6F}"/>
              </a:ext>
            </a:extLst>
          </p:cNvPr>
          <p:cNvCxnSpPr/>
          <p:nvPr/>
        </p:nvCxnSpPr>
        <p:spPr>
          <a:xfrm>
            <a:off x="1075853" y="1659847"/>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E16BAE-1115-4DBF-974D-6A7B7C13245E}"/>
              </a:ext>
            </a:extLst>
          </p:cNvPr>
          <p:cNvSpPr txBox="1"/>
          <p:nvPr/>
        </p:nvSpPr>
        <p:spPr>
          <a:xfrm>
            <a:off x="685800" y="3587650"/>
            <a:ext cx="8338568" cy="2308324"/>
          </a:xfrm>
          <a:prstGeom prst="rect">
            <a:avLst/>
          </a:prstGeom>
          <a:noFill/>
        </p:spPr>
        <p:txBody>
          <a:bodyPr wrap="square" rtlCol="0">
            <a:spAutoFit/>
          </a:bodyPr>
          <a:lstStyle/>
          <a:p>
            <a:r>
              <a:rPr lang="en-US" sz="1600" b="1" dirty="0"/>
              <a:t>Legislative Factors:</a:t>
            </a:r>
          </a:p>
          <a:p>
            <a:pPr marL="171450" indent="-171450">
              <a:buFont typeface="Arial" panose="020B0604020202020204" pitchFamily="34" charset="0"/>
              <a:buChar char="•"/>
            </a:pPr>
            <a:r>
              <a:rPr lang="en-US" sz="1600" dirty="0"/>
              <a:t>$2,500 raise for QBE funded </a:t>
            </a:r>
            <a:r>
              <a:rPr lang="en-US" sz="1600" i="1" dirty="0"/>
              <a:t>certified staff</a:t>
            </a:r>
            <a:r>
              <a:rPr lang="en-US" sz="1600" dirty="0"/>
              <a:t> (not all certified positions or classified positions)  </a:t>
            </a:r>
          </a:p>
          <a:p>
            <a:pPr marL="171450" indent="-171450">
              <a:buFont typeface="Arial" panose="020B0604020202020204" pitchFamily="34" charset="0"/>
              <a:buChar char="•"/>
            </a:pPr>
            <a:r>
              <a:rPr lang="en-US" sz="1600" dirty="0"/>
              <a:t>Additional increase to State Health Benefit Plan employer cost, this is the second year of two-year phase-in for classified employee (ultimately a 11.4% increase)</a:t>
            </a:r>
          </a:p>
          <a:p>
            <a:pPr marL="171450" indent="-171450">
              <a:buFont typeface="Arial" panose="020B0604020202020204" pitchFamily="34" charset="0"/>
              <a:buChar char="•"/>
            </a:pPr>
            <a:r>
              <a:rPr lang="en-US" sz="1600" dirty="0"/>
              <a:t>Increase in QBE funding for SHBP increase for </a:t>
            </a:r>
            <a:r>
              <a:rPr lang="en-US" sz="1600" i="1" dirty="0"/>
              <a:t>certified staff </a:t>
            </a:r>
            <a:r>
              <a:rPr lang="en-US" sz="1600" dirty="0"/>
              <a:t> </a:t>
            </a:r>
            <a:endParaRPr lang="en-US" sz="1600" i="1" dirty="0"/>
          </a:p>
          <a:p>
            <a:pPr marL="171450" indent="-171450">
              <a:buFont typeface="Arial" panose="020B0604020202020204" pitchFamily="34" charset="0"/>
              <a:buChar char="•"/>
            </a:pPr>
            <a:r>
              <a:rPr lang="en-US" sz="1600" dirty="0"/>
              <a:t>4.1% raise for bus drivers and school nurses</a:t>
            </a:r>
          </a:p>
          <a:p>
            <a:pPr marL="171450" indent="-171450">
              <a:buFont typeface="Arial" panose="020B0604020202020204" pitchFamily="34" charset="0"/>
              <a:buChar char="•"/>
            </a:pPr>
            <a:r>
              <a:rPr lang="en-US" sz="1600" dirty="0"/>
              <a:t>$1,000 salary supplement for custodians</a:t>
            </a:r>
          </a:p>
          <a:p>
            <a:pPr marL="171450" indent="-171450">
              <a:buFont typeface="Arial" panose="020B0604020202020204" pitchFamily="34" charset="0"/>
              <a:buChar char="•"/>
            </a:pPr>
            <a:r>
              <a:rPr lang="en-US" sz="1600" dirty="0"/>
              <a:t>School Safety and Security</a:t>
            </a:r>
          </a:p>
          <a:p>
            <a:pPr marL="171450" indent="-171450">
              <a:buFont typeface="Arial" panose="020B0604020202020204" pitchFamily="34" charset="0"/>
              <a:buChar char="•"/>
            </a:pPr>
            <a:r>
              <a:rPr lang="en-US" sz="1600" dirty="0"/>
              <a:t>Changes to property values and homestead exemptions</a:t>
            </a:r>
          </a:p>
        </p:txBody>
      </p:sp>
      <p:sp>
        <p:nvSpPr>
          <p:cNvPr id="9" name="TextBox 8">
            <a:extLst>
              <a:ext uri="{FF2B5EF4-FFF2-40B4-BE49-F238E27FC236}">
                <a16:creationId xmlns:a16="http://schemas.microsoft.com/office/drawing/2014/main" id="{AA85CF11-EB3A-43A4-9649-6333FE39ED68}"/>
              </a:ext>
            </a:extLst>
          </p:cNvPr>
          <p:cNvSpPr txBox="1"/>
          <p:nvPr/>
        </p:nvSpPr>
        <p:spPr>
          <a:xfrm>
            <a:off x="381000" y="1841016"/>
            <a:ext cx="8305800" cy="1754326"/>
          </a:xfrm>
          <a:prstGeom prst="rect">
            <a:avLst/>
          </a:prstGeom>
          <a:noFill/>
        </p:spPr>
        <p:txBody>
          <a:bodyPr wrap="square" rtlCol="0">
            <a:spAutoFit/>
          </a:bodyPr>
          <a:lstStyle/>
          <a:p>
            <a:pPr algn="just"/>
            <a:r>
              <a:rPr lang="en-US" dirty="0"/>
              <a:t>“As one of the largest, fastest-growing, and low-wealth school districts in Georgia we are highly vulnerable to legislative changes. With 57% of our total revenue coming from state sources, the district is highly susceptible to legislative changes that impact funding, including austerity reductions, Equalization Grant funding, and changes in the Quality Basic Education (QBE) formula.  In addition, other legislative actions can have a significant impact on district operations.”</a:t>
            </a:r>
          </a:p>
        </p:txBody>
      </p:sp>
    </p:spTree>
    <p:extLst>
      <p:ext uri="{BB962C8B-B14F-4D97-AF65-F5344CB8AC3E}">
        <p14:creationId xmlns:p14="http://schemas.microsoft.com/office/powerpoint/2010/main" val="19133236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Summary Presentation</a:t>
            </a:r>
          </a:p>
        </p:txBody>
      </p:sp>
      <p:sp>
        <p:nvSpPr>
          <p:cNvPr id="5" name="Title 1">
            <a:extLst>
              <a:ext uri="{FF2B5EF4-FFF2-40B4-BE49-F238E27FC236}">
                <a16:creationId xmlns:a16="http://schemas.microsoft.com/office/drawing/2014/main" id="{E3E51729-4450-5D18-BD8D-2EA63ADD73AF}"/>
              </a:ext>
            </a:extLst>
          </p:cNvPr>
          <p:cNvSpPr txBox="1">
            <a:spLocks/>
          </p:cNvSpPr>
          <p:nvPr/>
        </p:nvSpPr>
        <p:spPr>
          <a:xfrm>
            <a:off x="180056" y="412074"/>
            <a:ext cx="8748713" cy="6096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a:solidFill>
                  <a:schemeClr val="tx1"/>
                </a:solidFill>
              </a:rPr>
              <a:t>Organizational Factors Influencing Decisions: </a:t>
            </a:r>
          </a:p>
          <a:p>
            <a:pPr algn="ctr"/>
            <a:r>
              <a:rPr lang="en-US" sz="3200" dirty="0">
                <a:solidFill>
                  <a:schemeClr val="tx1"/>
                </a:solidFill>
              </a:rPr>
              <a:t>Legislative Factors</a:t>
            </a:r>
          </a:p>
        </p:txBody>
      </p:sp>
      <p:cxnSp>
        <p:nvCxnSpPr>
          <p:cNvPr id="13" name="Straight Connector 12">
            <a:extLst>
              <a:ext uri="{FF2B5EF4-FFF2-40B4-BE49-F238E27FC236}">
                <a16:creationId xmlns:a16="http://schemas.microsoft.com/office/drawing/2014/main" id="{82D72204-0D94-B4ED-2B45-1F465FAFA222}"/>
              </a:ext>
            </a:extLst>
          </p:cNvPr>
          <p:cNvCxnSpPr/>
          <p:nvPr/>
        </p:nvCxnSpPr>
        <p:spPr>
          <a:xfrm>
            <a:off x="1104900" y="1295400"/>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AAC856-FF8E-7171-AEBB-E9B816908CFE}"/>
              </a:ext>
            </a:extLst>
          </p:cNvPr>
          <p:cNvPicPr>
            <a:picLocks noChangeAspect="1"/>
          </p:cNvPicPr>
          <p:nvPr/>
        </p:nvPicPr>
        <p:blipFill>
          <a:blip r:embed="rId3"/>
          <a:stretch>
            <a:fillRect/>
          </a:stretch>
        </p:blipFill>
        <p:spPr>
          <a:xfrm>
            <a:off x="294167" y="1451930"/>
            <a:ext cx="3543818" cy="4522743"/>
          </a:xfrm>
          <a:prstGeom prst="rect">
            <a:avLst/>
          </a:prstGeom>
          <a:ln>
            <a:solidFill>
              <a:schemeClr val="tx1"/>
            </a:solidFill>
          </a:ln>
        </p:spPr>
      </p:pic>
      <p:sp>
        <p:nvSpPr>
          <p:cNvPr id="6" name="TextBox 5">
            <a:extLst>
              <a:ext uri="{FF2B5EF4-FFF2-40B4-BE49-F238E27FC236}">
                <a16:creationId xmlns:a16="http://schemas.microsoft.com/office/drawing/2014/main" id="{BE4C8445-3FFD-A67C-5AC6-5C4210A2BC56}"/>
              </a:ext>
            </a:extLst>
          </p:cNvPr>
          <p:cNvSpPr txBox="1"/>
          <p:nvPr/>
        </p:nvSpPr>
        <p:spPr>
          <a:xfrm>
            <a:off x="3886200" y="1555282"/>
            <a:ext cx="4953000" cy="420435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dirty="0">
                <a:solidFill>
                  <a:prstClr val="black"/>
                </a:solidFill>
                <a:latin typeface="Calibri"/>
              </a:rPr>
              <a:t>$2,500 raise for QBE funded </a:t>
            </a:r>
            <a:r>
              <a:rPr lang="en-US" i="1" dirty="0">
                <a:solidFill>
                  <a:prstClr val="black"/>
                </a:solidFill>
                <a:latin typeface="Calibri"/>
              </a:rPr>
              <a:t>certified staff</a:t>
            </a:r>
            <a:r>
              <a:rPr lang="en-US" dirty="0">
                <a:solidFill>
                  <a:prstClr val="black"/>
                </a:solidFill>
                <a:latin typeface="Calibri"/>
              </a:rPr>
              <a:t> </a:t>
            </a:r>
            <a:r>
              <a:rPr lang="en-US" dirty="0">
                <a:solidFill>
                  <a:srgbClr val="0070C0"/>
                </a:solidFill>
                <a:latin typeface="Calibri"/>
              </a:rPr>
              <a:t>*</a:t>
            </a:r>
            <a:r>
              <a:rPr lang="en-US" dirty="0">
                <a:solidFill>
                  <a:prstClr val="black"/>
                </a:solidFill>
                <a:latin typeface="Calibri"/>
              </a:rPr>
              <a:t> </a:t>
            </a:r>
          </a:p>
          <a:p>
            <a:pPr marL="171450" indent="-171450">
              <a:lnSpc>
                <a:spcPct val="150000"/>
              </a:lnSpc>
              <a:buFont typeface="Arial" panose="020B0604020202020204" pitchFamily="34" charset="0"/>
              <a:buChar char="•"/>
            </a:pPr>
            <a:r>
              <a:rPr lang="en-US" dirty="0">
                <a:solidFill>
                  <a:prstClr val="black"/>
                </a:solidFill>
                <a:latin typeface="Calibri"/>
              </a:rPr>
              <a:t>Increase to State Health Benefit Plan employer cost for </a:t>
            </a:r>
            <a:r>
              <a:rPr lang="en-US" i="1" dirty="0">
                <a:solidFill>
                  <a:prstClr val="black"/>
                </a:solidFill>
                <a:latin typeface="Calibri"/>
              </a:rPr>
              <a:t>classified staff</a:t>
            </a:r>
          </a:p>
          <a:p>
            <a:pPr marL="171450" indent="-171450">
              <a:lnSpc>
                <a:spcPct val="150000"/>
              </a:lnSpc>
              <a:buFont typeface="Arial" panose="020B0604020202020204" pitchFamily="34" charset="0"/>
              <a:buChar char="•"/>
            </a:pPr>
            <a:r>
              <a:rPr lang="en-US" dirty="0">
                <a:solidFill>
                  <a:prstClr val="black"/>
                </a:solidFill>
                <a:latin typeface="Calibri"/>
              </a:rPr>
              <a:t>Increase in QBE funding for SHBP increase for </a:t>
            </a:r>
            <a:r>
              <a:rPr lang="en-US" i="1" dirty="0">
                <a:solidFill>
                  <a:prstClr val="black"/>
                </a:solidFill>
                <a:latin typeface="Calibri"/>
              </a:rPr>
              <a:t>certified staff </a:t>
            </a:r>
            <a:r>
              <a:rPr lang="en-US" dirty="0">
                <a:solidFill>
                  <a:prstClr val="black"/>
                </a:solidFill>
                <a:latin typeface="Calibri"/>
              </a:rPr>
              <a:t> </a:t>
            </a:r>
            <a:endParaRPr lang="en-US" i="1" dirty="0">
              <a:solidFill>
                <a:prstClr val="black"/>
              </a:solidFill>
              <a:latin typeface="Calibri"/>
            </a:endParaRPr>
          </a:p>
          <a:p>
            <a:pPr marL="171450" indent="-171450">
              <a:lnSpc>
                <a:spcPct val="150000"/>
              </a:lnSpc>
              <a:buFont typeface="Arial" panose="020B0604020202020204" pitchFamily="34" charset="0"/>
              <a:buChar char="•"/>
            </a:pPr>
            <a:r>
              <a:rPr lang="en-US" dirty="0">
                <a:solidFill>
                  <a:prstClr val="black"/>
                </a:solidFill>
                <a:latin typeface="Calibri"/>
              </a:rPr>
              <a:t>4.1% raise for bus drivers and school nurses</a:t>
            </a:r>
            <a:r>
              <a:rPr lang="en-US" dirty="0">
                <a:solidFill>
                  <a:srgbClr val="0070C0"/>
                </a:solidFill>
                <a:latin typeface="Calibri"/>
              </a:rPr>
              <a:t>*</a:t>
            </a:r>
          </a:p>
          <a:p>
            <a:pPr marL="171450" indent="-171450">
              <a:lnSpc>
                <a:spcPct val="150000"/>
              </a:lnSpc>
              <a:buFont typeface="Arial" panose="020B0604020202020204" pitchFamily="34" charset="0"/>
              <a:buChar char="•"/>
            </a:pPr>
            <a:r>
              <a:rPr lang="en-US" dirty="0">
                <a:solidFill>
                  <a:prstClr val="black"/>
                </a:solidFill>
                <a:latin typeface="Calibri"/>
              </a:rPr>
              <a:t>$1,000 salary supplement for custodians</a:t>
            </a:r>
            <a:r>
              <a:rPr lang="en-US" dirty="0">
                <a:solidFill>
                  <a:srgbClr val="0070C0"/>
                </a:solidFill>
                <a:latin typeface="Calibri"/>
              </a:rPr>
              <a:t>*</a:t>
            </a:r>
          </a:p>
          <a:p>
            <a:pPr marL="171450" indent="-171450">
              <a:lnSpc>
                <a:spcPct val="150000"/>
              </a:lnSpc>
              <a:buFont typeface="Arial" panose="020B0604020202020204" pitchFamily="34" charset="0"/>
              <a:buChar char="•"/>
            </a:pPr>
            <a:r>
              <a:rPr lang="en-US" dirty="0">
                <a:solidFill>
                  <a:prstClr val="black"/>
                </a:solidFill>
                <a:latin typeface="Calibri"/>
              </a:rPr>
              <a:t>School Safety and Security</a:t>
            </a:r>
            <a:r>
              <a:rPr lang="en-US" dirty="0">
                <a:solidFill>
                  <a:srgbClr val="0070C0"/>
                </a:solidFill>
                <a:latin typeface="Calibri"/>
              </a:rPr>
              <a:t>*</a:t>
            </a:r>
          </a:p>
          <a:p>
            <a:pPr marL="171450" indent="-171450">
              <a:lnSpc>
                <a:spcPct val="150000"/>
              </a:lnSpc>
              <a:buFont typeface="Arial" panose="020B0604020202020204" pitchFamily="34" charset="0"/>
              <a:buChar char="•"/>
            </a:pPr>
            <a:r>
              <a:rPr lang="en-US" dirty="0">
                <a:solidFill>
                  <a:prstClr val="black"/>
                </a:solidFill>
                <a:latin typeface="Calibri"/>
              </a:rPr>
              <a:t>Changes to property values and homestead exemptions</a:t>
            </a:r>
            <a:endParaRPr lang="en-US" dirty="0"/>
          </a:p>
        </p:txBody>
      </p:sp>
      <p:sp>
        <p:nvSpPr>
          <p:cNvPr id="7" name="TextBox 6">
            <a:extLst>
              <a:ext uri="{FF2B5EF4-FFF2-40B4-BE49-F238E27FC236}">
                <a16:creationId xmlns:a16="http://schemas.microsoft.com/office/drawing/2014/main" id="{3865BCF7-7B05-4A93-F07F-7272A6A948E5}"/>
              </a:ext>
            </a:extLst>
          </p:cNvPr>
          <p:cNvSpPr txBox="1"/>
          <p:nvPr/>
        </p:nvSpPr>
        <p:spPr>
          <a:xfrm>
            <a:off x="5943600" y="5605749"/>
            <a:ext cx="3048000" cy="307777"/>
          </a:xfrm>
          <a:prstGeom prst="rect">
            <a:avLst/>
          </a:prstGeom>
          <a:noFill/>
        </p:spPr>
        <p:txBody>
          <a:bodyPr wrap="square" rtlCol="0">
            <a:spAutoFit/>
          </a:bodyPr>
          <a:lstStyle/>
          <a:p>
            <a:pPr algn="ctr"/>
            <a:r>
              <a:rPr lang="en-US" sz="1400" dirty="0">
                <a:solidFill>
                  <a:srgbClr val="0070C0"/>
                </a:solidFill>
                <a:latin typeface="Calibri"/>
              </a:rPr>
              <a:t>*</a:t>
            </a:r>
            <a:r>
              <a:rPr lang="en-US" sz="1400" dirty="0">
                <a:solidFill>
                  <a:prstClr val="black"/>
                </a:solidFill>
                <a:latin typeface="Calibri"/>
              </a:rPr>
              <a:t> PCSD Priority 2024</a:t>
            </a:r>
            <a:endParaRPr lang="en-US" sz="1400" dirty="0"/>
          </a:p>
        </p:txBody>
      </p:sp>
    </p:spTree>
    <p:extLst>
      <p:ext uri="{BB962C8B-B14F-4D97-AF65-F5344CB8AC3E}">
        <p14:creationId xmlns:p14="http://schemas.microsoft.com/office/powerpoint/2010/main" val="31549860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Summary Presentation</a:t>
            </a:r>
          </a:p>
        </p:txBody>
      </p:sp>
      <p:sp>
        <p:nvSpPr>
          <p:cNvPr id="5" name="Title 1">
            <a:extLst>
              <a:ext uri="{FF2B5EF4-FFF2-40B4-BE49-F238E27FC236}">
                <a16:creationId xmlns:a16="http://schemas.microsoft.com/office/drawing/2014/main" id="{E3E51729-4450-5D18-BD8D-2EA63ADD73AF}"/>
              </a:ext>
            </a:extLst>
          </p:cNvPr>
          <p:cNvSpPr txBox="1">
            <a:spLocks/>
          </p:cNvSpPr>
          <p:nvPr/>
        </p:nvSpPr>
        <p:spPr>
          <a:xfrm>
            <a:off x="180056" y="412074"/>
            <a:ext cx="8748713" cy="6096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a:solidFill>
                  <a:schemeClr val="tx1"/>
                </a:solidFill>
              </a:rPr>
              <a:t>Organizational Factors Influencing Decisions: </a:t>
            </a:r>
          </a:p>
          <a:p>
            <a:pPr algn="ctr"/>
            <a:r>
              <a:rPr lang="en-US" sz="3200" dirty="0">
                <a:solidFill>
                  <a:schemeClr val="tx1"/>
                </a:solidFill>
              </a:rPr>
              <a:t>Legislative Factors</a:t>
            </a:r>
          </a:p>
        </p:txBody>
      </p:sp>
      <p:cxnSp>
        <p:nvCxnSpPr>
          <p:cNvPr id="13" name="Straight Connector 12">
            <a:extLst>
              <a:ext uri="{FF2B5EF4-FFF2-40B4-BE49-F238E27FC236}">
                <a16:creationId xmlns:a16="http://schemas.microsoft.com/office/drawing/2014/main" id="{82D72204-0D94-B4ED-2B45-1F465FAFA222}"/>
              </a:ext>
            </a:extLst>
          </p:cNvPr>
          <p:cNvCxnSpPr/>
          <p:nvPr/>
        </p:nvCxnSpPr>
        <p:spPr>
          <a:xfrm>
            <a:off x="1104900" y="1295400"/>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5D24318-63A6-83DE-5050-AAB0BD9873DA}"/>
              </a:ext>
            </a:extLst>
          </p:cNvPr>
          <p:cNvPicPr>
            <a:picLocks noChangeAspect="1"/>
          </p:cNvPicPr>
          <p:nvPr/>
        </p:nvPicPr>
        <p:blipFill>
          <a:blip r:embed="rId3"/>
          <a:stretch>
            <a:fillRect/>
          </a:stretch>
        </p:blipFill>
        <p:spPr>
          <a:xfrm>
            <a:off x="395287" y="1600201"/>
            <a:ext cx="8305800" cy="3548466"/>
          </a:xfrm>
          <a:prstGeom prst="rect">
            <a:avLst/>
          </a:prstGeom>
        </p:spPr>
      </p:pic>
    </p:spTree>
    <p:extLst>
      <p:ext uri="{BB962C8B-B14F-4D97-AF65-F5344CB8AC3E}">
        <p14:creationId xmlns:p14="http://schemas.microsoft.com/office/powerpoint/2010/main" val="3991556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Summary Presentation</a:t>
            </a:r>
          </a:p>
        </p:txBody>
      </p:sp>
      <p:sp>
        <p:nvSpPr>
          <p:cNvPr id="5" name="Title 1">
            <a:extLst>
              <a:ext uri="{FF2B5EF4-FFF2-40B4-BE49-F238E27FC236}">
                <a16:creationId xmlns:a16="http://schemas.microsoft.com/office/drawing/2014/main" id="{E3E51729-4450-5D18-BD8D-2EA63ADD73AF}"/>
              </a:ext>
            </a:extLst>
          </p:cNvPr>
          <p:cNvSpPr txBox="1">
            <a:spLocks/>
          </p:cNvSpPr>
          <p:nvPr/>
        </p:nvSpPr>
        <p:spPr>
          <a:xfrm>
            <a:off x="180056" y="412074"/>
            <a:ext cx="8748713" cy="6096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a:solidFill>
                  <a:schemeClr val="tx1"/>
                </a:solidFill>
              </a:rPr>
              <a:t>Organizational Factors Influencing Decisions: </a:t>
            </a:r>
          </a:p>
          <a:p>
            <a:pPr algn="ctr"/>
            <a:r>
              <a:rPr lang="en-US" sz="3200" dirty="0">
                <a:solidFill>
                  <a:schemeClr val="tx1"/>
                </a:solidFill>
              </a:rPr>
              <a:t>Legislative Factors: Homestead Exemptions</a:t>
            </a:r>
          </a:p>
        </p:txBody>
      </p:sp>
      <p:cxnSp>
        <p:nvCxnSpPr>
          <p:cNvPr id="13" name="Straight Connector 12">
            <a:extLst>
              <a:ext uri="{FF2B5EF4-FFF2-40B4-BE49-F238E27FC236}">
                <a16:creationId xmlns:a16="http://schemas.microsoft.com/office/drawing/2014/main" id="{82D72204-0D94-B4ED-2B45-1F465FAFA222}"/>
              </a:ext>
            </a:extLst>
          </p:cNvPr>
          <p:cNvCxnSpPr/>
          <p:nvPr/>
        </p:nvCxnSpPr>
        <p:spPr>
          <a:xfrm>
            <a:off x="1104900" y="1295400"/>
            <a:ext cx="69342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75CA3EE-1440-89B9-BF9A-01E888EE24C1}"/>
              </a:ext>
            </a:extLst>
          </p:cNvPr>
          <p:cNvPicPr>
            <a:picLocks noChangeAspect="1"/>
          </p:cNvPicPr>
          <p:nvPr/>
        </p:nvPicPr>
        <p:blipFill>
          <a:blip r:embed="rId3"/>
          <a:stretch>
            <a:fillRect/>
          </a:stretch>
        </p:blipFill>
        <p:spPr>
          <a:xfrm>
            <a:off x="407342" y="1739783"/>
            <a:ext cx="8329316" cy="3378433"/>
          </a:xfrm>
          <a:prstGeom prst="rect">
            <a:avLst/>
          </a:prstGeom>
        </p:spPr>
      </p:pic>
      <p:pic>
        <p:nvPicPr>
          <p:cNvPr id="9" name="Picture 8">
            <a:extLst>
              <a:ext uri="{FF2B5EF4-FFF2-40B4-BE49-F238E27FC236}">
                <a16:creationId xmlns:a16="http://schemas.microsoft.com/office/drawing/2014/main" id="{77D02EB9-B5C9-1525-7FBC-391B435631D3}"/>
              </a:ext>
            </a:extLst>
          </p:cNvPr>
          <p:cNvPicPr>
            <a:picLocks noChangeAspect="1"/>
          </p:cNvPicPr>
          <p:nvPr/>
        </p:nvPicPr>
        <p:blipFill rotWithShape="1">
          <a:blip r:embed="rId3"/>
          <a:srcRect r="17066"/>
          <a:stretch/>
        </p:blipFill>
        <p:spPr>
          <a:xfrm>
            <a:off x="407342" y="1739166"/>
            <a:ext cx="6907858" cy="3378433"/>
          </a:xfrm>
          <a:prstGeom prst="rect">
            <a:avLst/>
          </a:prstGeom>
        </p:spPr>
      </p:pic>
      <p:pic>
        <p:nvPicPr>
          <p:cNvPr id="7" name="Picture 6">
            <a:extLst>
              <a:ext uri="{FF2B5EF4-FFF2-40B4-BE49-F238E27FC236}">
                <a16:creationId xmlns:a16="http://schemas.microsoft.com/office/drawing/2014/main" id="{CA356B24-0D50-0534-8037-4E2C51D581FC}"/>
              </a:ext>
            </a:extLst>
          </p:cNvPr>
          <p:cNvPicPr>
            <a:picLocks noChangeAspect="1"/>
          </p:cNvPicPr>
          <p:nvPr/>
        </p:nvPicPr>
        <p:blipFill rotWithShape="1">
          <a:blip r:embed="rId3"/>
          <a:srcRect r="33533"/>
          <a:stretch/>
        </p:blipFill>
        <p:spPr>
          <a:xfrm>
            <a:off x="407342" y="1727068"/>
            <a:ext cx="5536258" cy="3378433"/>
          </a:xfrm>
          <a:prstGeom prst="rect">
            <a:avLst/>
          </a:prstGeom>
        </p:spPr>
      </p:pic>
      <p:pic>
        <p:nvPicPr>
          <p:cNvPr id="6" name="Picture 5">
            <a:extLst>
              <a:ext uri="{FF2B5EF4-FFF2-40B4-BE49-F238E27FC236}">
                <a16:creationId xmlns:a16="http://schemas.microsoft.com/office/drawing/2014/main" id="{25FDA1C2-4ABB-F547-53D3-B55CE3DCBA06}"/>
              </a:ext>
            </a:extLst>
          </p:cNvPr>
          <p:cNvPicPr>
            <a:picLocks noChangeAspect="1"/>
          </p:cNvPicPr>
          <p:nvPr/>
        </p:nvPicPr>
        <p:blipFill rotWithShape="1">
          <a:blip r:embed="rId3"/>
          <a:srcRect r="50703"/>
          <a:stretch/>
        </p:blipFill>
        <p:spPr>
          <a:xfrm>
            <a:off x="499028" y="1747341"/>
            <a:ext cx="4106046" cy="3378433"/>
          </a:xfrm>
          <a:prstGeom prst="rect">
            <a:avLst/>
          </a:prstGeom>
        </p:spPr>
      </p:pic>
      <p:pic>
        <p:nvPicPr>
          <p:cNvPr id="4" name="Picture 3">
            <a:extLst>
              <a:ext uri="{FF2B5EF4-FFF2-40B4-BE49-F238E27FC236}">
                <a16:creationId xmlns:a16="http://schemas.microsoft.com/office/drawing/2014/main" id="{1F02E64E-049F-6BBF-B293-DFD6062BE5E3}"/>
              </a:ext>
            </a:extLst>
          </p:cNvPr>
          <p:cNvPicPr>
            <a:picLocks noChangeAspect="1"/>
          </p:cNvPicPr>
          <p:nvPr/>
        </p:nvPicPr>
        <p:blipFill rotWithShape="1">
          <a:blip r:embed="rId3"/>
          <a:srcRect r="68297"/>
          <a:stretch/>
        </p:blipFill>
        <p:spPr>
          <a:xfrm>
            <a:off x="407342" y="1763692"/>
            <a:ext cx="2640658" cy="3378433"/>
          </a:xfrm>
          <a:prstGeom prst="rect">
            <a:avLst/>
          </a:prstGeom>
        </p:spPr>
      </p:pic>
    </p:spTree>
    <p:extLst>
      <p:ext uri="{BB962C8B-B14F-4D97-AF65-F5344CB8AC3E}">
        <p14:creationId xmlns:p14="http://schemas.microsoft.com/office/powerpoint/2010/main" val="545590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FY2025 Budget Roadmap</a:t>
            </a:r>
          </a:p>
        </p:txBody>
      </p:sp>
      <p:sp>
        <p:nvSpPr>
          <p:cNvPr id="5" name="Subtitle 2">
            <a:extLst>
              <a:ext uri="{FF2B5EF4-FFF2-40B4-BE49-F238E27FC236}">
                <a16:creationId xmlns:a16="http://schemas.microsoft.com/office/drawing/2014/main" id="{42B43F54-1560-4F94-B4CA-9A129C02197D}"/>
              </a:ext>
            </a:extLst>
          </p:cNvPr>
          <p:cNvSpPr txBox="1">
            <a:spLocks/>
          </p:cNvSpPr>
          <p:nvPr/>
        </p:nvSpPr>
        <p:spPr>
          <a:xfrm>
            <a:off x="5943600" y="6553200"/>
            <a:ext cx="3048000" cy="3048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a:defRPr/>
            </a:pPr>
            <a:r>
              <a:rPr lang="en-US" sz="1200" dirty="0"/>
              <a:t>1 | Timeline</a:t>
            </a:r>
          </a:p>
        </p:txBody>
      </p:sp>
      <p:pic>
        <p:nvPicPr>
          <p:cNvPr id="3" name="Picture 2">
            <a:extLst>
              <a:ext uri="{FF2B5EF4-FFF2-40B4-BE49-F238E27FC236}">
                <a16:creationId xmlns:a16="http://schemas.microsoft.com/office/drawing/2014/main" id="{DFDD1DF0-84BD-A4EA-9F24-42B1DB9D78A6}"/>
              </a:ext>
            </a:extLst>
          </p:cNvPr>
          <p:cNvPicPr>
            <a:picLocks noChangeAspect="1"/>
          </p:cNvPicPr>
          <p:nvPr/>
        </p:nvPicPr>
        <p:blipFill>
          <a:blip r:embed="rId3"/>
          <a:stretch>
            <a:fillRect/>
          </a:stretch>
        </p:blipFill>
        <p:spPr>
          <a:xfrm>
            <a:off x="270971" y="457200"/>
            <a:ext cx="8602058" cy="5367350"/>
          </a:xfrm>
          <a:prstGeom prst="rect">
            <a:avLst/>
          </a:prstGeom>
        </p:spPr>
      </p:pic>
      <p:sp>
        <p:nvSpPr>
          <p:cNvPr id="6" name="TextBox 5">
            <a:extLst>
              <a:ext uri="{FF2B5EF4-FFF2-40B4-BE49-F238E27FC236}">
                <a16:creationId xmlns:a16="http://schemas.microsoft.com/office/drawing/2014/main" id="{3ED6C238-1FBA-4C08-B360-E2DFE4D89BCB}"/>
              </a:ext>
            </a:extLst>
          </p:cNvPr>
          <p:cNvSpPr txBox="1"/>
          <p:nvPr/>
        </p:nvSpPr>
        <p:spPr>
          <a:xfrm>
            <a:off x="5791200" y="286168"/>
            <a:ext cx="3200400" cy="1200329"/>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i="1" dirty="0">
                <a:solidFill>
                  <a:schemeClr val="bg1"/>
                </a:solidFill>
              </a:rPr>
              <a:t>April 9, 2024</a:t>
            </a:r>
          </a:p>
          <a:p>
            <a:pPr algn="ctr"/>
            <a:r>
              <a:rPr lang="en-US" b="1" dirty="0">
                <a:solidFill>
                  <a:schemeClr val="bg1"/>
                </a:solidFill>
              </a:rPr>
              <a:t>Preliminary Revenue, Expenditure, and Allotment Presentation</a:t>
            </a:r>
          </a:p>
        </p:txBody>
      </p:sp>
    </p:spTree>
    <p:extLst>
      <p:ext uri="{BB962C8B-B14F-4D97-AF65-F5344CB8AC3E}">
        <p14:creationId xmlns:p14="http://schemas.microsoft.com/office/powerpoint/2010/main" val="190339562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422" y="4300537"/>
            <a:ext cx="6248400" cy="609600"/>
          </a:xfrm>
        </p:spPr>
        <p:txBody>
          <a:bodyPr/>
          <a:lstStyle/>
          <a:p>
            <a:pPr algn="ctr"/>
            <a:r>
              <a:rPr lang="en-US" sz="4800" dirty="0">
                <a:solidFill>
                  <a:schemeClr val="tx1"/>
                </a:solidFill>
              </a:rPr>
              <a:t>Thank You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22" y="1557337"/>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327452" y="3429000"/>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15139039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422" y="4300537"/>
            <a:ext cx="6248400" cy="609600"/>
          </a:xfrm>
        </p:spPr>
        <p:txBody>
          <a:bodyPr/>
          <a:lstStyle/>
          <a:p>
            <a:pPr algn="ctr"/>
            <a:r>
              <a:rPr lang="en-US" sz="4800" dirty="0">
                <a:solidFill>
                  <a:schemeClr val="tx1"/>
                </a:solidFill>
              </a:rPr>
              <a:t>Appendix</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22" y="1557337"/>
            <a:ext cx="2348755" cy="1871663"/>
          </a:xfrm>
          <a:prstGeom prst="rect">
            <a:avLst/>
          </a:prstGeom>
        </p:spPr>
      </p:pic>
      <p:sp>
        <p:nvSpPr>
          <p:cNvPr id="4" name="TextBox 3">
            <a:extLst>
              <a:ext uri="{FF2B5EF4-FFF2-40B4-BE49-F238E27FC236}">
                <a16:creationId xmlns:a16="http://schemas.microsoft.com/office/drawing/2014/main" id="{6B1E1383-535E-4DCA-95E1-ACF76B7E4C89}"/>
              </a:ext>
            </a:extLst>
          </p:cNvPr>
          <p:cNvSpPr txBox="1"/>
          <p:nvPr/>
        </p:nvSpPr>
        <p:spPr>
          <a:xfrm>
            <a:off x="3327452" y="3429000"/>
            <a:ext cx="2489094" cy="369332"/>
          </a:xfrm>
          <a:prstGeom prst="rect">
            <a:avLst/>
          </a:prstGeom>
          <a:noFill/>
        </p:spPr>
        <p:txBody>
          <a:bodyPr wrap="square" rtlCol="0">
            <a:spAutoFit/>
          </a:bodyPr>
          <a:lstStyle/>
          <a:p>
            <a:r>
              <a:rPr lang="en-US" dirty="0"/>
              <a:t>Engage. Inspire. Prepare.</a:t>
            </a:r>
          </a:p>
        </p:txBody>
      </p:sp>
    </p:spTree>
    <p:extLst>
      <p:ext uri="{BB962C8B-B14F-4D97-AF65-F5344CB8AC3E}">
        <p14:creationId xmlns:p14="http://schemas.microsoft.com/office/powerpoint/2010/main" val="26448850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Health Insurance</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Appendix</a:t>
            </a:r>
          </a:p>
        </p:txBody>
      </p:sp>
      <p:sp>
        <p:nvSpPr>
          <p:cNvPr id="10" name="Rectangle 9">
            <a:extLst>
              <a:ext uri="{FF2B5EF4-FFF2-40B4-BE49-F238E27FC236}">
                <a16:creationId xmlns:a16="http://schemas.microsoft.com/office/drawing/2014/main" id="{EE9EEA6D-BF85-4A0F-95EA-E6FDC55BDF65}"/>
              </a:ext>
            </a:extLst>
          </p:cNvPr>
          <p:cNvSpPr/>
          <p:nvPr/>
        </p:nvSpPr>
        <p:spPr>
          <a:xfrm>
            <a:off x="344533" y="410649"/>
            <a:ext cx="8454934"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Health Insurance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FY2025 </a:t>
            </a:r>
            <a:r>
              <a:rPr lang="en-US" sz="1800" dirty="0"/>
              <a:t>State Health Benefit Plan employer cost is expected to increase 11.4% to $1,760 per month.  QBE funding is increasing for certified employees but there will be a two-year phase-in for classified employees.</a:t>
            </a:r>
            <a:endParaRPr lang="en-US" dirty="0"/>
          </a:p>
        </p:txBody>
      </p:sp>
      <p:sp>
        <p:nvSpPr>
          <p:cNvPr id="7" name="TextBox 6">
            <a:extLst>
              <a:ext uri="{FF2B5EF4-FFF2-40B4-BE49-F238E27FC236}">
                <a16:creationId xmlns:a16="http://schemas.microsoft.com/office/drawing/2014/main" id="{E5738A78-E456-4D24-8C3A-ACB1420E77AE}"/>
              </a:ext>
            </a:extLst>
          </p:cNvPr>
          <p:cNvSpPr txBox="1"/>
          <p:nvPr/>
        </p:nvSpPr>
        <p:spPr>
          <a:xfrm>
            <a:off x="6948055" y="5892969"/>
            <a:ext cx="2057400"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FY2010 – FY2025(P)</a:t>
            </a:r>
          </a:p>
        </p:txBody>
      </p:sp>
      <p:pic>
        <p:nvPicPr>
          <p:cNvPr id="3" name="Picture 2">
            <a:extLst>
              <a:ext uri="{FF2B5EF4-FFF2-40B4-BE49-F238E27FC236}">
                <a16:creationId xmlns:a16="http://schemas.microsoft.com/office/drawing/2014/main" id="{49A081F8-145B-09EB-3D44-62B5C94E094A}"/>
              </a:ext>
            </a:extLst>
          </p:cNvPr>
          <p:cNvPicPr>
            <a:picLocks noChangeAspect="1"/>
          </p:cNvPicPr>
          <p:nvPr/>
        </p:nvPicPr>
        <p:blipFill>
          <a:blip r:embed="rId3"/>
          <a:stretch>
            <a:fillRect/>
          </a:stretch>
        </p:blipFill>
        <p:spPr>
          <a:xfrm>
            <a:off x="207698" y="1462598"/>
            <a:ext cx="8708557" cy="4096707"/>
          </a:xfrm>
          <a:prstGeom prst="rect">
            <a:avLst/>
          </a:prstGeom>
          <a:ln>
            <a:solidFill>
              <a:schemeClr val="tx1"/>
            </a:solidFill>
          </a:ln>
        </p:spPr>
      </p:pic>
    </p:spTree>
    <p:extLst>
      <p:ext uri="{BB962C8B-B14F-4D97-AF65-F5344CB8AC3E}">
        <p14:creationId xmlns:p14="http://schemas.microsoft.com/office/powerpoint/2010/main" val="40042510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Poverty Level</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Rectangle 6">
            <a:extLst>
              <a:ext uri="{FF2B5EF4-FFF2-40B4-BE49-F238E27FC236}">
                <a16:creationId xmlns:a16="http://schemas.microsoft.com/office/drawing/2014/main" id="{2319D617-24F3-4C35-B9B0-A7F245D1289B}"/>
              </a:ext>
            </a:extLst>
          </p:cNvPr>
          <p:cNvSpPr/>
          <p:nvPr/>
        </p:nvSpPr>
        <p:spPr>
          <a:xfrm>
            <a:off x="452951" y="5342311"/>
            <a:ext cx="8238095" cy="646331"/>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Poverty Metrics</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2022, the most recent reporting period, with an 8.4% poverty percentage, the US Census ranked PCSD 172 (out of 180, 22.3% average).  </a:t>
            </a:r>
            <a:endParaRPr lang="en-US" dirty="0"/>
          </a:p>
        </p:txBody>
      </p:sp>
      <p:sp>
        <p:nvSpPr>
          <p:cNvPr id="8" name="TextBox 7">
            <a:extLst>
              <a:ext uri="{FF2B5EF4-FFF2-40B4-BE49-F238E27FC236}">
                <a16:creationId xmlns:a16="http://schemas.microsoft.com/office/drawing/2014/main" id="{5DD30854-A95D-452E-AAB8-086401C119BA}"/>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2022</a:t>
            </a:r>
          </a:p>
        </p:txBody>
      </p:sp>
      <p:pic>
        <p:nvPicPr>
          <p:cNvPr id="4" name="Picture 3">
            <a:extLst>
              <a:ext uri="{FF2B5EF4-FFF2-40B4-BE49-F238E27FC236}">
                <a16:creationId xmlns:a16="http://schemas.microsoft.com/office/drawing/2014/main" id="{B6B30430-C8C7-FB59-7A7E-0BE7688EA89A}"/>
              </a:ext>
            </a:extLst>
          </p:cNvPr>
          <p:cNvPicPr>
            <a:picLocks noChangeAspect="1"/>
          </p:cNvPicPr>
          <p:nvPr/>
        </p:nvPicPr>
        <p:blipFill>
          <a:blip r:embed="rId3"/>
          <a:stretch>
            <a:fillRect/>
          </a:stretch>
        </p:blipFill>
        <p:spPr>
          <a:xfrm>
            <a:off x="452952" y="290936"/>
            <a:ext cx="8238095" cy="5019048"/>
          </a:xfrm>
          <a:prstGeom prst="rect">
            <a:avLst/>
          </a:prstGeom>
          <a:ln>
            <a:solidFill>
              <a:schemeClr val="tx1"/>
            </a:solidFill>
          </a:ln>
        </p:spPr>
      </p:pic>
      <p:pic>
        <p:nvPicPr>
          <p:cNvPr id="5" name="Picture 4">
            <a:extLst>
              <a:ext uri="{FF2B5EF4-FFF2-40B4-BE49-F238E27FC236}">
                <a16:creationId xmlns:a16="http://schemas.microsoft.com/office/drawing/2014/main" id="{CD4F94B4-D63A-6134-ACE1-FB833AF2F5E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5181600" y="2133600"/>
            <a:ext cx="685800" cy="436220"/>
          </a:xfrm>
          <a:prstGeom prst="rect">
            <a:avLst/>
          </a:prstGeom>
        </p:spPr>
      </p:pic>
    </p:spTree>
    <p:extLst>
      <p:ext uri="{BB962C8B-B14F-4D97-AF65-F5344CB8AC3E}">
        <p14:creationId xmlns:p14="http://schemas.microsoft.com/office/powerpoint/2010/main" val="3611648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Employment and Land Use</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5" name="TextBox 4">
            <a:extLst>
              <a:ext uri="{FF2B5EF4-FFF2-40B4-BE49-F238E27FC236}">
                <a16:creationId xmlns:a16="http://schemas.microsoft.com/office/drawing/2014/main" id="{3754CA46-42A7-4521-AB4D-718D7FF8E705}"/>
              </a:ext>
            </a:extLst>
          </p:cNvPr>
          <p:cNvSpPr txBox="1"/>
          <p:nvPr/>
        </p:nvSpPr>
        <p:spPr>
          <a:xfrm>
            <a:off x="8001000" y="5837757"/>
            <a:ext cx="9906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Various</a:t>
            </a:r>
          </a:p>
        </p:txBody>
      </p:sp>
      <p:sp>
        <p:nvSpPr>
          <p:cNvPr id="13" name="TextBox 12">
            <a:extLst>
              <a:ext uri="{FF2B5EF4-FFF2-40B4-BE49-F238E27FC236}">
                <a16:creationId xmlns:a16="http://schemas.microsoft.com/office/drawing/2014/main" id="{746CF0F4-558B-4874-B143-5F26BCC11C64}"/>
              </a:ext>
            </a:extLst>
          </p:cNvPr>
          <p:cNvSpPr txBox="1"/>
          <p:nvPr/>
        </p:nvSpPr>
        <p:spPr>
          <a:xfrm>
            <a:off x="6505756" y="304800"/>
            <a:ext cx="2352314" cy="4939814"/>
          </a:xfrm>
          <a:prstGeom prst="rect">
            <a:avLst/>
          </a:prstGeom>
          <a:noFill/>
        </p:spPr>
        <p:txBody>
          <a:bodyPr wrap="square" rtlCol="0">
            <a:spAutoFit/>
          </a:bodyPr>
          <a:lstStyle/>
          <a:p>
            <a:pPr algn="r"/>
            <a:r>
              <a:rPr lang="en-US" b="1" u="sng" dirty="0"/>
              <a:t>Employment</a:t>
            </a:r>
            <a:r>
              <a:rPr lang="en-US" b="1" dirty="0"/>
              <a:t>.</a:t>
            </a:r>
          </a:p>
          <a:p>
            <a:pPr algn="r"/>
            <a:r>
              <a:rPr lang="en-US" dirty="0"/>
              <a:t>PCSD is the largest employer and represents the largest industry in Paulding County.  The county maintains a relatively low unemployment rate, with most workers employed outside the county.</a:t>
            </a:r>
          </a:p>
          <a:p>
            <a:pPr algn="r"/>
            <a:endParaRPr lang="en-US" sz="900" dirty="0"/>
          </a:p>
          <a:p>
            <a:pPr algn="r"/>
            <a:r>
              <a:rPr lang="en-US" b="1" u="sng" dirty="0"/>
              <a:t>Land Use</a:t>
            </a:r>
            <a:r>
              <a:rPr lang="en-US" b="1" dirty="0"/>
              <a:t>.</a:t>
            </a:r>
          </a:p>
          <a:p>
            <a:pPr algn="r"/>
            <a:r>
              <a:rPr lang="en-US" dirty="0"/>
              <a:t>Only a small percentage of land in Paulding County is used for Commercial or Industrial Purposes.</a:t>
            </a:r>
          </a:p>
        </p:txBody>
      </p:sp>
      <p:pic>
        <p:nvPicPr>
          <p:cNvPr id="4" name="Picture 3">
            <a:extLst>
              <a:ext uri="{FF2B5EF4-FFF2-40B4-BE49-F238E27FC236}">
                <a16:creationId xmlns:a16="http://schemas.microsoft.com/office/drawing/2014/main" id="{5308C757-389B-DFB5-DD0B-E0BAE844606F}"/>
              </a:ext>
            </a:extLst>
          </p:cNvPr>
          <p:cNvPicPr>
            <a:picLocks noChangeAspect="1"/>
          </p:cNvPicPr>
          <p:nvPr/>
        </p:nvPicPr>
        <p:blipFill>
          <a:blip r:embed="rId3"/>
          <a:stretch>
            <a:fillRect/>
          </a:stretch>
        </p:blipFill>
        <p:spPr>
          <a:xfrm>
            <a:off x="381000" y="287973"/>
            <a:ext cx="5314286" cy="5542857"/>
          </a:xfrm>
          <a:prstGeom prst="rect">
            <a:avLst/>
          </a:prstGeom>
        </p:spPr>
      </p:pic>
      <p:pic>
        <p:nvPicPr>
          <p:cNvPr id="6" name="Picture 5">
            <a:extLst>
              <a:ext uri="{FF2B5EF4-FFF2-40B4-BE49-F238E27FC236}">
                <a16:creationId xmlns:a16="http://schemas.microsoft.com/office/drawing/2014/main" id="{A6717515-1552-44E0-8AD0-A72A91E90A0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2209801" y="3104020"/>
            <a:ext cx="685800" cy="324980"/>
          </a:xfrm>
          <a:prstGeom prst="rect">
            <a:avLst/>
          </a:prstGeom>
        </p:spPr>
      </p:pic>
      <p:pic>
        <p:nvPicPr>
          <p:cNvPr id="7" name="Picture 6">
            <a:extLst>
              <a:ext uri="{FF2B5EF4-FFF2-40B4-BE49-F238E27FC236}">
                <a16:creationId xmlns:a16="http://schemas.microsoft.com/office/drawing/2014/main" id="{2CED221C-49CB-AC0C-0EB1-773627B9D3D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2314244" y="589420"/>
            <a:ext cx="685800" cy="324980"/>
          </a:xfrm>
          <a:prstGeom prst="rect">
            <a:avLst/>
          </a:prstGeom>
        </p:spPr>
      </p:pic>
      <p:pic>
        <p:nvPicPr>
          <p:cNvPr id="8" name="Picture 7">
            <a:extLst>
              <a:ext uri="{FF2B5EF4-FFF2-40B4-BE49-F238E27FC236}">
                <a16:creationId xmlns:a16="http://schemas.microsoft.com/office/drawing/2014/main" id="{2580C0C1-CC1C-4512-461E-4FA9D87879D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5181600" y="589420"/>
            <a:ext cx="685800" cy="324980"/>
          </a:xfrm>
          <a:prstGeom prst="rect">
            <a:avLst/>
          </a:prstGeom>
        </p:spPr>
      </p:pic>
      <p:pic>
        <p:nvPicPr>
          <p:cNvPr id="9" name="Picture 8">
            <a:extLst>
              <a:ext uri="{FF2B5EF4-FFF2-40B4-BE49-F238E27FC236}">
                <a16:creationId xmlns:a16="http://schemas.microsoft.com/office/drawing/2014/main" id="{571E24DB-BC8A-64C1-1BD8-D6316C464F7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2190752" y="4648200"/>
            <a:ext cx="685800" cy="324980"/>
          </a:xfrm>
          <a:prstGeom prst="rect">
            <a:avLst/>
          </a:prstGeom>
        </p:spPr>
      </p:pic>
      <p:pic>
        <p:nvPicPr>
          <p:cNvPr id="10" name="Picture 9">
            <a:extLst>
              <a:ext uri="{FF2B5EF4-FFF2-40B4-BE49-F238E27FC236}">
                <a16:creationId xmlns:a16="http://schemas.microsoft.com/office/drawing/2014/main" id="{13CE37E1-E31E-D41F-C4AA-74E44A11019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5191127" y="3084405"/>
            <a:ext cx="685800" cy="32498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Tax Digest and the Great Recession</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0" name="TextBox 9">
            <a:extLst>
              <a:ext uri="{FF2B5EF4-FFF2-40B4-BE49-F238E27FC236}">
                <a16:creationId xmlns:a16="http://schemas.microsoft.com/office/drawing/2014/main" id="{00F8C866-6885-4B42-B3F2-82F26645738E}"/>
              </a:ext>
            </a:extLst>
          </p:cNvPr>
          <p:cNvSpPr txBox="1"/>
          <p:nvPr/>
        </p:nvSpPr>
        <p:spPr>
          <a:xfrm>
            <a:off x="0" y="5766701"/>
            <a:ext cx="8763000" cy="230832"/>
          </a:xfrm>
          <a:prstGeom prst="rect">
            <a:avLst/>
          </a:prstGeom>
          <a:noFill/>
        </p:spPr>
        <p:txBody>
          <a:bodyPr wrap="square" rtlCol="0">
            <a:spAutoFit/>
          </a:bodyPr>
          <a:lstStyle/>
          <a:p>
            <a:r>
              <a:rPr lang="en-US" sz="900" dirty="0"/>
              <a:t>Source: Bureau of Labor Statistics, CPI Calculator (measured in January, annually) and Georgia Department of Revenue, Consolidated Tax Digest Summary</a:t>
            </a:r>
          </a:p>
        </p:txBody>
      </p:sp>
      <p:sp>
        <p:nvSpPr>
          <p:cNvPr id="15" name="TextBox 14">
            <a:extLst>
              <a:ext uri="{FF2B5EF4-FFF2-40B4-BE49-F238E27FC236}">
                <a16:creationId xmlns:a16="http://schemas.microsoft.com/office/drawing/2014/main" id="{720EE06C-179A-4561-8103-8FE32D966155}"/>
              </a:ext>
            </a:extLst>
          </p:cNvPr>
          <p:cNvSpPr txBox="1"/>
          <p:nvPr/>
        </p:nvSpPr>
        <p:spPr>
          <a:xfrm>
            <a:off x="533400" y="374207"/>
            <a:ext cx="8382000" cy="1200329"/>
          </a:xfrm>
          <a:prstGeom prst="rect">
            <a:avLst/>
          </a:prstGeom>
          <a:noFill/>
        </p:spPr>
        <p:txBody>
          <a:bodyPr wrap="square" rtlCol="0">
            <a:spAutoFit/>
          </a:bodyPr>
          <a:lstStyle/>
          <a:p>
            <a:r>
              <a:rPr lang="en-US" b="1" u="sng" dirty="0"/>
              <a:t>Net Digest</a:t>
            </a:r>
            <a:r>
              <a:rPr lang="en-US" b="1" dirty="0"/>
              <a:t>. </a:t>
            </a:r>
            <a:r>
              <a:rPr lang="en-US" dirty="0"/>
              <a:t>As of FY2023, the Net Digest per Student (NDPS) had increased 15.0% from FY2007, inflation adjusted. This is significant to note because the District has been recovering from the Great Recession and approximately one-third of the District's revenues comes from local sources. </a:t>
            </a:r>
          </a:p>
        </p:txBody>
      </p:sp>
      <p:sp>
        <p:nvSpPr>
          <p:cNvPr id="9" name="TextBox 8">
            <a:extLst>
              <a:ext uri="{FF2B5EF4-FFF2-40B4-BE49-F238E27FC236}">
                <a16:creationId xmlns:a16="http://schemas.microsoft.com/office/drawing/2014/main" id="{B841AD2F-8731-4204-8DAF-2D83F21CD230}"/>
              </a:ext>
            </a:extLst>
          </p:cNvPr>
          <p:cNvSpPr txBox="1"/>
          <p:nvPr/>
        </p:nvSpPr>
        <p:spPr>
          <a:xfrm>
            <a:off x="7315200" y="5837757"/>
            <a:ext cx="16764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FY2007 – FY2023</a:t>
            </a:r>
          </a:p>
        </p:txBody>
      </p:sp>
      <p:pic>
        <p:nvPicPr>
          <p:cNvPr id="4" name="Picture 3">
            <a:extLst>
              <a:ext uri="{FF2B5EF4-FFF2-40B4-BE49-F238E27FC236}">
                <a16:creationId xmlns:a16="http://schemas.microsoft.com/office/drawing/2014/main" id="{4B4CC11D-1C39-D799-515E-557C8D8E7D30}"/>
              </a:ext>
            </a:extLst>
          </p:cNvPr>
          <p:cNvPicPr>
            <a:picLocks noChangeAspect="1"/>
          </p:cNvPicPr>
          <p:nvPr/>
        </p:nvPicPr>
        <p:blipFill>
          <a:blip r:embed="rId3"/>
          <a:stretch>
            <a:fillRect/>
          </a:stretch>
        </p:blipFill>
        <p:spPr>
          <a:xfrm>
            <a:off x="367145" y="1574536"/>
            <a:ext cx="8382000" cy="4109883"/>
          </a:xfrm>
          <a:prstGeom prst="rect">
            <a:avLst/>
          </a:prstGeom>
          <a:ln>
            <a:solidFill>
              <a:schemeClr val="tx1"/>
            </a:solidFill>
          </a:ln>
        </p:spPr>
      </p:pic>
      <p:pic>
        <p:nvPicPr>
          <p:cNvPr id="3" name="Picture 2">
            <a:extLst>
              <a:ext uri="{FF2B5EF4-FFF2-40B4-BE49-F238E27FC236}">
                <a16:creationId xmlns:a16="http://schemas.microsoft.com/office/drawing/2014/main" id="{D3290048-5B2D-74C9-0E14-64A4E4C1140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034770" y="3508128"/>
            <a:ext cx="685800" cy="324980"/>
          </a:xfrm>
          <a:prstGeom prst="rect">
            <a:avLst/>
          </a:prstGeom>
        </p:spPr>
      </p:pic>
    </p:spTree>
    <p:extLst>
      <p:ext uri="{BB962C8B-B14F-4D97-AF65-F5344CB8AC3E}">
        <p14:creationId xmlns:p14="http://schemas.microsoft.com/office/powerpoint/2010/main" val="30431078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Local Revenue per Pupil </a:t>
            </a:r>
          </a:p>
        </p:txBody>
      </p:sp>
      <p:sp>
        <p:nvSpPr>
          <p:cNvPr id="8"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10" name="TextBox 9">
            <a:extLst>
              <a:ext uri="{FF2B5EF4-FFF2-40B4-BE49-F238E27FC236}">
                <a16:creationId xmlns:a16="http://schemas.microsoft.com/office/drawing/2014/main" id="{00F8C866-6885-4B42-B3F2-82F26645738E}"/>
              </a:ext>
            </a:extLst>
          </p:cNvPr>
          <p:cNvSpPr txBox="1"/>
          <p:nvPr/>
        </p:nvSpPr>
        <p:spPr>
          <a:xfrm>
            <a:off x="0" y="5766701"/>
            <a:ext cx="8763000" cy="230832"/>
          </a:xfrm>
          <a:prstGeom prst="rect">
            <a:avLst/>
          </a:prstGeom>
          <a:noFill/>
        </p:spPr>
        <p:txBody>
          <a:bodyPr wrap="square" rtlCol="0">
            <a:spAutoFit/>
          </a:bodyPr>
          <a:lstStyle/>
          <a:p>
            <a:r>
              <a:rPr lang="en-US" sz="900" dirty="0"/>
              <a:t>Source: GaDOE School System Revenue/Expenditures Report as of FY2023</a:t>
            </a:r>
          </a:p>
        </p:txBody>
      </p:sp>
      <p:sp>
        <p:nvSpPr>
          <p:cNvPr id="15" name="TextBox 14">
            <a:extLst>
              <a:ext uri="{FF2B5EF4-FFF2-40B4-BE49-F238E27FC236}">
                <a16:creationId xmlns:a16="http://schemas.microsoft.com/office/drawing/2014/main" id="{720EE06C-179A-4561-8103-8FE32D966155}"/>
              </a:ext>
            </a:extLst>
          </p:cNvPr>
          <p:cNvSpPr txBox="1"/>
          <p:nvPr/>
        </p:nvSpPr>
        <p:spPr>
          <a:xfrm>
            <a:off x="152400" y="288656"/>
            <a:ext cx="8915400" cy="1200329"/>
          </a:xfrm>
          <a:prstGeom prst="rect">
            <a:avLst/>
          </a:prstGeom>
          <a:noFill/>
        </p:spPr>
        <p:txBody>
          <a:bodyPr wrap="square" rtlCol="0">
            <a:spAutoFit/>
          </a:bodyPr>
          <a:lstStyle/>
          <a:p>
            <a:r>
              <a:rPr lang="en-US" b="1" u="sng" dirty="0"/>
              <a:t>Local Revenue per Pupil</a:t>
            </a:r>
            <a:r>
              <a:rPr lang="en-US" b="1" dirty="0"/>
              <a:t>. </a:t>
            </a:r>
            <a:r>
              <a:rPr lang="en-US" dirty="0"/>
              <a:t>As of FY2023, Local Revenue per Pupil had increased 9.6% from FY2008 compared to a Statewide average of 11.7%, inflation adjusted.  As of FY2023, the District was $1,060 or 26.2% lower than the Statewide average, a $33.5 million deficit.  This is significant given approximately one-third of the District's revenues comes from local sources. </a:t>
            </a:r>
          </a:p>
        </p:txBody>
      </p:sp>
      <p:sp>
        <p:nvSpPr>
          <p:cNvPr id="9" name="TextBox 8">
            <a:extLst>
              <a:ext uri="{FF2B5EF4-FFF2-40B4-BE49-F238E27FC236}">
                <a16:creationId xmlns:a16="http://schemas.microsoft.com/office/drawing/2014/main" id="{B841AD2F-8731-4204-8DAF-2D83F21CD230}"/>
              </a:ext>
            </a:extLst>
          </p:cNvPr>
          <p:cNvSpPr txBox="1"/>
          <p:nvPr/>
        </p:nvSpPr>
        <p:spPr>
          <a:xfrm>
            <a:off x="7315200" y="5837757"/>
            <a:ext cx="1676401"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FY2008 – FY2023</a:t>
            </a:r>
          </a:p>
        </p:txBody>
      </p:sp>
      <p:pic>
        <p:nvPicPr>
          <p:cNvPr id="5" name="Picture 4">
            <a:extLst>
              <a:ext uri="{FF2B5EF4-FFF2-40B4-BE49-F238E27FC236}">
                <a16:creationId xmlns:a16="http://schemas.microsoft.com/office/drawing/2014/main" id="{1EB93E22-746F-21FD-AEAA-DBAB0CDBE76A}"/>
              </a:ext>
            </a:extLst>
          </p:cNvPr>
          <p:cNvPicPr>
            <a:picLocks noChangeAspect="1"/>
          </p:cNvPicPr>
          <p:nvPr/>
        </p:nvPicPr>
        <p:blipFill>
          <a:blip r:embed="rId3"/>
          <a:stretch>
            <a:fillRect/>
          </a:stretch>
        </p:blipFill>
        <p:spPr>
          <a:xfrm>
            <a:off x="381000" y="1614419"/>
            <a:ext cx="8382000" cy="4082527"/>
          </a:xfrm>
          <a:prstGeom prst="rect">
            <a:avLst/>
          </a:prstGeom>
          <a:ln>
            <a:solidFill>
              <a:schemeClr val="tx1"/>
            </a:solidFill>
          </a:ln>
        </p:spPr>
      </p:pic>
      <p:pic>
        <p:nvPicPr>
          <p:cNvPr id="3" name="Picture 2">
            <a:extLst>
              <a:ext uri="{FF2B5EF4-FFF2-40B4-BE49-F238E27FC236}">
                <a16:creationId xmlns:a16="http://schemas.microsoft.com/office/drawing/2014/main" id="{EFCCBBA5-7B28-655E-B58C-DDFE4F07902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7924799" y="3075444"/>
            <a:ext cx="906905" cy="429755"/>
          </a:xfrm>
          <a:prstGeom prst="rect">
            <a:avLst/>
          </a:prstGeom>
        </p:spPr>
      </p:pic>
    </p:spTree>
    <p:extLst>
      <p:ext uri="{BB962C8B-B14F-4D97-AF65-F5344CB8AC3E}">
        <p14:creationId xmlns:p14="http://schemas.microsoft.com/office/powerpoint/2010/main" val="39789271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Residential Digest Percentage</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Rectangle 6">
            <a:extLst>
              <a:ext uri="{FF2B5EF4-FFF2-40B4-BE49-F238E27FC236}">
                <a16:creationId xmlns:a16="http://schemas.microsoft.com/office/drawing/2014/main" id="{2319D617-24F3-4C35-B9B0-A7F245D1289B}"/>
              </a:ext>
            </a:extLst>
          </p:cNvPr>
          <p:cNvSpPr/>
          <p:nvPr/>
        </p:nvSpPr>
        <p:spPr>
          <a:xfrm>
            <a:off x="609873" y="4890867"/>
            <a:ext cx="7955237"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Residential Digest Percentage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As of 2023, Paulding County had the highest percentage of the digest considered residential at 86.1%, compared to a large district average of 65.2%. </a:t>
            </a:r>
            <a:endParaRPr lang="en-US" dirty="0"/>
          </a:p>
        </p:txBody>
      </p:sp>
      <p:sp>
        <p:nvSpPr>
          <p:cNvPr id="8" name="TextBox 7">
            <a:extLst>
              <a:ext uri="{FF2B5EF4-FFF2-40B4-BE49-F238E27FC236}">
                <a16:creationId xmlns:a16="http://schemas.microsoft.com/office/drawing/2014/main" id="{5DD30854-A95D-452E-AAB8-086401C119BA}"/>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2023</a:t>
            </a:r>
          </a:p>
        </p:txBody>
      </p:sp>
      <p:pic>
        <p:nvPicPr>
          <p:cNvPr id="4" name="Picture 3">
            <a:extLst>
              <a:ext uri="{FF2B5EF4-FFF2-40B4-BE49-F238E27FC236}">
                <a16:creationId xmlns:a16="http://schemas.microsoft.com/office/drawing/2014/main" id="{CC774DF1-3D07-A1F2-F2FC-5D9EDEBC7B88}"/>
              </a:ext>
            </a:extLst>
          </p:cNvPr>
          <p:cNvPicPr>
            <a:picLocks noChangeAspect="1"/>
          </p:cNvPicPr>
          <p:nvPr/>
        </p:nvPicPr>
        <p:blipFill>
          <a:blip r:embed="rId3"/>
          <a:stretch>
            <a:fillRect/>
          </a:stretch>
        </p:blipFill>
        <p:spPr>
          <a:xfrm>
            <a:off x="304936" y="282556"/>
            <a:ext cx="8565110" cy="4584751"/>
          </a:xfrm>
          <a:prstGeom prst="rect">
            <a:avLst/>
          </a:prstGeom>
          <a:ln>
            <a:solidFill>
              <a:schemeClr val="tx1"/>
            </a:solidFill>
          </a:ln>
        </p:spPr>
      </p:pic>
      <p:pic>
        <p:nvPicPr>
          <p:cNvPr id="5" name="Picture 4">
            <a:extLst>
              <a:ext uri="{FF2B5EF4-FFF2-40B4-BE49-F238E27FC236}">
                <a16:creationId xmlns:a16="http://schemas.microsoft.com/office/drawing/2014/main" id="{6D2C8518-87CF-AA4C-EE6B-C38C92451AF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57200" y="828925"/>
            <a:ext cx="906905" cy="429755"/>
          </a:xfrm>
          <a:prstGeom prst="rect">
            <a:avLst/>
          </a:prstGeom>
        </p:spPr>
      </p:pic>
    </p:spTree>
    <p:extLst>
      <p:ext uri="{BB962C8B-B14F-4D97-AF65-F5344CB8AC3E}">
        <p14:creationId xmlns:p14="http://schemas.microsoft.com/office/powerpoint/2010/main" val="4955858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248400"/>
            <a:ext cx="7529513" cy="609600"/>
          </a:xfrm>
        </p:spPr>
        <p:txBody>
          <a:bodyPr/>
          <a:lstStyle/>
          <a:p>
            <a:r>
              <a:rPr lang="en-US" sz="3600" dirty="0">
                <a:solidFill>
                  <a:schemeClr val="bg1"/>
                </a:solidFill>
              </a:rPr>
              <a:t>Non-Residential Digest Percentage</a:t>
            </a:r>
          </a:p>
        </p:txBody>
      </p:sp>
      <p:sp>
        <p:nvSpPr>
          <p:cNvPr id="3" name="Subtitle 2"/>
          <p:cNvSpPr>
            <a:spLocks noGrp="1"/>
          </p:cNvSpPr>
          <p:nvPr>
            <p:ph type="subTitle" idx="1"/>
          </p:nvPr>
        </p:nvSpPr>
        <p:spPr>
          <a:xfrm>
            <a:off x="5943600" y="6553200"/>
            <a:ext cx="3048000" cy="304800"/>
          </a:xfrm>
        </p:spPr>
        <p:txBody>
          <a:bodyPr>
            <a:normAutofit/>
          </a:bodyPr>
          <a:lstStyle/>
          <a:p>
            <a:pPr marL="342900" lvl="0" indent="-342900" algn="r">
              <a:defRPr/>
            </a:pPr>
            <a:r>
              <a:rPr lang="en-US" sz="1200" dirty="0"/>
              <a:t>2 | Budget Factors</a:t>
            </a:r>
          </a:p>
        </p:txBody>
      </p:sp>
      <p:sp>
        <p:nvSpPr>
          <p:cNvPr id="7" name="Rectangle 6">
            <a:extLst>
              <a:ext uri="{FF2B5EF4-FFF2-40B4-BE49-F238E27FC236}">
                <a16:creationId xmlns:a16="http://schemas.microsoft.com/office/drawing/2014/main" id="{2319D617-24F3-4C35-B9B0-A7F245D1289B}"/>
              </a:ext>
            </a:extLst>
          </p:cNvPr>
          <p:cNvSpPr/>
          <p:nvPr/>
        </p:nvSpPr>
        <p:spPr>
          <a:xfrm>
            <a:off x="609873" y="4890867"/>
            <a:ext cx="7955237" cy="923330"/>
          </a:xfrm>
          <a:prstGeom prst="rect">
            <a:avLst/>
          </a:prstGeom>
        </p:spPr>
        <p:txBody>
          <a:bodyPr wrap="square">
            <a:spAutoFit/>
          </a:bodyPr>
          <a:lstStyle/>
          <a:p>
            <a:r>
              <a:rPr lang="en-US" b="1" u="sng" dirty="0">
                <a:latin typeface="Calibri" panose="020F0502020204030204" pitchFamily="34" charset="0"/>
                <a:ea typeface="Calibri" panose="020F0502020204030204" pitchFamily="34" charset="0"/>
                <a:cs typeface="Times New Roman" panose="02020603050405020304" pitchFamily="18" charset="0"/>
              </a:rPr>
              <a:t>Non-Residential Digest Percentage</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Conversely, as of 2023, Paulding County had the lowest percentage of the digest considered non-residential at 13.9%, compared to a large district average of 34.8%. </a:t>
            </a:r>
            <a:endParaRPr lang="en-US" dirty="0"/>
          </a:p>
        </p:txBody>
      </p:sp>
      <p:sp>
        <p:nvSpPr>
          <p:cNvPr id="8" name="TextBox 7">
            <a:extLst>
              <a:ext uri="{FF2B5EF4-FFF2-40B4-BE49-F238E27FC236}">
                <a16:creationId xmlns:a16="http://schemas.microsoft.com/office/drawing/2014/main" id="{5DD30854-A95D-452E-AAB8-086401C119BA}"/>
              </a:ext>
            </a:extLst>
          </p:cNvPr>
          <p:cNvSpPr txBox="1"/>
          <p:nvPr/>
        </p:nvSpPr>
        <p:spPr>
          <a:xfrm>
            <a:off x="8193881" y="5837757"/>
            <a:ext cx="797719" cy="338554"/>
          </a:xfrm>
          <a:prstGeom prst="rect">
            <a:avLst/>
          </a:prstGeom>
          <a:solidFill>
            <a:schemeClr val="bg1"/>
          </a:solidFill>
          <a:effectLst>
            <a:glow rad="101600">
              <a:schemeClr val="tx2">
                <a:lumMod val="75000"/>
                <a:alpha val="40000"/>
              </a:schemeClr>
            </a:glow>
            <a:outerShdw blurRad="76200" dir="18900000" sy="23000" kx="-1200000" algn="bl" rotWithShape="0">
              <a:prstClr val="black">
                <a:alpha val="20000"/>
              </a:prstClr>
            </a:outerShdw>
          </a:effectLst>
        </p:spPr>
        <p:txBody>
          <a:bodyPr wrap="square" rtlCol="0">
            <a:spAutoFit/>
          </a:bodyPr>
          <a:lstStyle/>
          <a:p>
            <a:pPr algn="ctr"/>
            <a:r>
              <a:rPr lang="en-US" sz="1600" b="1" dirty="0"/>
              <a:t>2023</a:t>
            </a:r>
          </a:p>
        </p:txBody>
      </p:sp>
      <p:pic>
        <p:nvPicPr>
          <p:cNvPr id="5" name="Picture 4">
            <a:extLst>
              <a:ext uri="{FF2B5EF4-FFF2-40B4-BE49-F238E27FC236}">
                <a16:creationId xmlns:a16="http://schemas.microsoft.com/office/drawing/2014/main" id="{0B298424-B9F4-E1EF-EB01-5DE4E90E62E9}"/>
              </a:ext>
            </a:extLst>
          </p:cNvPr>
          <p:cNvPicPr>
            <a:picLocks noChangeAspect="1"/>
          </p:cNvPicPr>
          <p:nvPr/>
        </p:nvPicPr>
        <p:blipFill>
          <a:blip r:embed="rId3"/>
          <a:stretch>
            <a:fillRect/>
          </a:stretch>
        </p:blipFill>
        <p:spPr>
          <a:xfrm>
            <a:off x="304936" y="260066"/>
            <a:ext cx="8565110" cy="4593386"/>
          </a:xfrm>
          <a:prstGeom prst="rect">
            <a:avLst/>
          </a:prstGeom>
          <a:ln>
            <a:solidFill>
              <a:schemeClr val="tx1"/>
            </a:solidFill>
          </a:ln>
        </p:spPr>
      </p:pic>
      <p:pic>
        <p:nvPicPr>
          <p:cNvPr id="4" name="Picture 3">
            <a:extLst>
              <a:ext uri="{FF2B5EF4-FFF2-40B4-BE49-F238E27FC236}">
                <a16:creationId xmlns:a16="http://schemas.microsoft.com/office/drawing/2014/main" id="{CF76E176-BBEA-2B11-AD5A-ECB09EE0A99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590823" y="3028950"/>
            <a:ext cx="685800" cy="436220"/>
          </a:xfrm>
          <a:prstGeom prst="rect">
            <a:avLst/>
          </a:prstGeom>
        </p:spPr>
      </p:pic>
    </p:spTree>
    <p:extLst>
      <p:ext uri="{BB962C8B-B14F-4D97-AF65-F5344CB8AC3E}">
        <p14:creationId xmlns:p14="http://schemas.microsoft.com/office/powerpoint/2010/main" val="3936960087"/>
      </p:ext>
    </p:extLst>
  </p:cSld>
  <p:clrMapOvr>
    <a:masterClrMapping/>
  </p:clrMapOvr>
  <p:transition>
    <p:fade/>
  </p:transition>
</p:sld>
</file>

<file path=ppt/theme/theme1.xml><?xml version="1.0" encoding="utf-8"?>
<a:theme xmlns:a="http://schemas.openxmlformats.org/drawingml/2006/main" name="1_Light_with Blue Bar Sego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68568</TotalTime>
  <Words>7401</Words>
  <Application>Microsoft Office PowerPoint</Application>
  <PresentationFormat>On-screen Show (4:3)</PresentationFormat>
  <Paragraphs>380</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Courier New</vt:lpstr>
      <vt:lpstr>Wingdings</vt:lpstr>
      <vt:lpstr>1_Light_with Blue Bar Segoe Template</vt:lpstr>
      <vt:lpstr>White with Courier font for code slides</vt:lpstr>
      <vt:lpstr>PowerPoint Presentation</vt:lpstr>
      <vt:lpstr>FY2025 Budget Roadmap</vt:lpstr>
      <vt:lpstr>Organizational Factors Influencing Decisions: Demographic and Economic Factors</vt:lpstr>
      <vt:lpstr>Poverty Level</vt:lpstr>
      <vt:lpstr>Employment and Land Use</vt:lpstr>
      <vt:lpstr>Tax Digest and the Great Recession</vt:lpstr>
      <vt:lpstr>Local Revenue per Pupil </vt:lpstr>
      <vt:lpstr>Residential Digest Percentage</vt:lpstr>
      <vt:lpstr>Non-Residential Digest Percentage</vt:lpstr>
      <vt:lpstr>Population Growth and School-Age Children</vt:lpstr>
      <vt:lpstr>Building Permits</vt:lpstr>
      <vt:lpstr>Residential Home Sales</vt:lpstr>
      <vt:lpstr>Residential Home Sales</vt:lpstr>
      <vt:lpstr>Organizational Factors Influencing Decisions: Enrollment Factors</vt:lpstr>
      <vt:lpstr>Historical Growth</vt:lpstr>
      <vt:lpstr>Enrollment Growth</vt:lpstr>
      <vt:lpstr>Enrollment Growth</vt:lpstr>
      <vt:lpstr>Preliminary Enrollment</vt:lpstr>
      <vt:lpstr>ESEP Participation </vt:lpstr>
      <vt:lpstr>Organizational Factors Influencing Decisions:      Funding Factors</vt:lpstr>
      <vt:lpstr>Revenue Sources</vt:lpstr>
      <vt:lpstr>Revenue Sources Trend</vt:lpstr>
      <vt:lpstr>Per-Pupil Revenue: Local</vt:lpstr>
      <vt:lpstr>Per-Pupil Revenue: State</vt:lpstr>
      <vt:lpstr>(2) Equalization Grant</vt:lpstr>
      <vt:lpstr>Local Revenue: Property Tax </vt:lpstr>
      <vt:lpstr>Per-Pupil Federal Title I Funding</vt:lpstr>
      <vt:lpstr>Per-Pupil Revenue: All Sources</vt:lpstr>
      <vt:lpstr>Tax and SPLOST Collections</vt:lpstr>
      <vt:lpstr>Organizational Factors Influencing Decisions:            Legislative Factors</vt:lpstr>
      <vt:lpstr>PowerPoint Presentation</vt:lpstr>
      <vt:lpstr>PowerPoint Presentation</vt:lpstr>
      <vt:lpstr>PowerPoint Presentation</vt:lpstr>
      <vt:lpstr>FY2025 Budget Roadmap</vt:lpstr>
      <vt:lpstr>Thank You</vt:lpstr>
      <vt:lpstr>Appendix</vt:lpstr>
      <vt:lpstr>Health Insurance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Steve Barnette</dc:creator>
  <cp:keywords/>
  <cp:lastModifiedBy>Amber N. Thesma</cp:lastModifiedBy>
  <cp:revision>1999</cp:revision>
  <cp:lastPrinted>2024-03-14T11:44:02Z</cp:lastPrinted>
  <dcterms:created xsi:type="dcterms:W3CDTF">2014-08-14T14:34:29Z</dcterms:created>
  <dcterms:modified xsi:type="dcterms:W3CDTF">2024-03-20T12:53:50Z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